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80" r:id="rId21"/>
    <p:sldId id="276" r:id="rId22"/>
    <p:sldId id="277" r:id="rId23"/>
    <p:sldId id="278" r:id="rId24"/>
    <p:sldId id="279" r:id="rId25"/>
  </p:sldIdLst>
  <p:sldSz cx="9144000" cy="6858000" type="screen4x3"/>
  <p:notesSz cx="6858000" cy="9144000"/>
  <p:embeddedFontLst>
    <p:embeddedFont>
      <p:font typeface="Abril Fatface" panose="020B0604020202020204" charset="0"/>
      <p:regular r:id="rId27"/>
    </p:embeddedFont>
    <p:embeddedFont>
      <p:font typeface="Calibri" panose="020F0502020204030204" pitchFamily="34" charset="0"/>
      <p:regular r:id="rId28"/>
      <p:bold r:id="rId29"/>
      <p:italic r:id="rId30"/>
      <p:boldItalic r:id="rId31"/>
    </p:embeddedFont>
    <p:embeddedFont>
      <p:font typeface="Century Gothic" panose="020B0502020202020204" pitchFamily="34"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iHyiYyYutnA6sZoUURmzSsR/NU7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AF50E85-9A37-43BA-BFF1-E05F3BA281E6}">
  <a:tblStyle styleId="{BAF50E85-9A37-43BA-BFF1-E05F3BA281E6}"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250"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font" Target="fonts/font9.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907e09a82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g907e09a821_0_5:notes"/>
          <p:cNvSpPr>
            <a:spLocks noGrp="1" noRot="1" noChangeAspect="1"/>
          </p:cNvSpPr>
          <p:nvPr>
            <p:ph type="sldImg" idx="2"/>
          </p:nvPr>
        </p:nvSpPr>
        <p:spPr>
          <a:xfrm>
            <a:off x="1714763" y="685800"/>
            <a:ext cx="3429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907e09a821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g907e09a821_0_16:notes"/>
          <p:cNvSpPr>
            <a:spLocks noGrp="1" noRot="1" noChangeAspect="1"/>
          </p:cNvSpPr>
          <p:nvPr>
            <p:ph type="sldImg" idx="2"/>
          </p:nvPr>
        </p:nvSpPr>
        <p:spPr>
          <a:xfrm>
            <a:off x="1714763" y="685800"/>
            <a:ext cx="3429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907e09a821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g907e09a821_0_27:notes"/>
          <p:cNvSpPr>
            <a:spLocks noGrp="1" noRot="1" noChangeAspect="1"/>
          </p:cNvSpPr>
          <p:nvPr>
            <p:ph type="sldImg" idx="2"/>
          </p:nvPr>
        </p:nvSpPr>
        <p:spPr>
          <a:xfrm>
            <a:off x="1714763" y="685800"/>
            <a:ext cx="3429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2" name="Google Shape;222;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8e317af5fc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8e317af5f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8" name="Google Shape;228;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4" name="Google Shape;234;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2" name="Google Shape;242;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8" name="Google Shape;248;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0"/>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3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31"/>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1"/>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3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23"/>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3"/>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24"/>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2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2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2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2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9"/>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9"/>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29"/>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685800" y="511175"/>
            <a:ext cx="7772400" cy="1470025"/>
          </a:xfrm>
          <a:prstGeom prst="rect">
            <a:avLst/>
          </a:prstGeom>
          <a:gradFill>
            <a:gsLst>
              <a:gs pos="0">
                <a:schemeClr val="lt1"/>
              </a:gs>
              <a:gs pos="100000">
                <a:srgbClr val="939393"/>
              </a:gs>
            </a:gsLst>
            <a:path path="circle">
              <a:fillToRect l="50000" t="50000" r="50000" b="50000"/>
            </a:path>
            <a:tileRect/>
          </a:grad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7365D"/>
              </a:buClr>
              <a:buSzPts val="4400"/>
              <a:buFont typeface="Abril Fatface"/>
              <a:buNone/>
            </a:pPr>
            <a:r>
              <a:rPr lang="en-US" i="1">
                <a:solidFill>
                  <a:srgbClr val="17365D"/>
                </a:solidFill>
                <a:latin typeface="Abril Fatface"/>
                <a:ea typeface="Abril Fatface"/>
                <a:cs typeface="Abril Fatface"/>
                <a:sym typeface="Abril Fatface"/>
              </a:rPr>
              <a:t>Merchant Banking</a:t>
            </a:r>
            <a:endParaRPr i="1">
              <a:solidFill>
                <a:srgbClr val="17365D"/>
              </a:solidFill>
              <a:latin typeface="Abril Fatface"/>
              <a:ea typeface="Abril Fatface"/>
              <a:cs typeface="Abril Fatface"/>
              <a:sym typeface="Abril Fatface"/>
            </a:endParaRPr>
          </a:p>
        </p:txBody>
      </p:sp>
      <p:sp>
        <p:nvSpPr>
          <p:cNvPr id="85" name="Google Shape;85;p1"/>
          <p:cNvSpPr txBox="1">
            <a:spLocks noGrp="1"/>
          </p:cNvSpPr>
          <p:nvPr>
            <p:ph type="subTitle" idx="1"/>
          </p:nvPr>
        </p:nvSpPr>
        <p:spPr>
          <a:xfrm>
            <a:off x="1371600" y="2438400"/>
            <a:ext cx="6400800" cy="3733800"/>
          </a:xfrm>
          <a:prstGeom prst="rect">
            <a:avLst/>
          </a:prstGeom>
          <a:gradFill>
            <a:gsLst>
              <a:gs pos="0">
                <a:srgbClr val="DAFEA4"/>
              </a:gs>
              <a:gs pos="35000">
                <a:srgbClr val="E3FEBF"/>
              </a:gs>
              <a:gs pos="100000">
                <a:srgbClr val="F4FEE6"/>
              </a:gs>
            </a:gsLst>
            <a:lin ang="16200000" scaled="0"/>
          </a:gradFill>
          <a:ln w="9525" cap="flat" cmpd="sng">
            <a:solidFill>
              <a:srgbClr val="97B853"/>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a:bodyPr>
          <a:lstStyle/>
          <a:p>
            <a:pPr marL="0" lvl="0" indent="0" algn="l" rtl="0">
              <a:lnSpc>
                <a:spcPct val="80000"/>
              </a:lnSpc>
              <a:spcBef>
                <a:spcPts val="770"/>
              </a:spcBef>
              <a:spcAft>
                <a:spcPts val="0"/>
              </a:spcAft>
              <a:buClr>
                <a:srgbClr val="888888"/>
              </a:buClr>
              <a:buSzPts val="3850"/>
              <a:buNone/>
            </a:pPr>
            <a:endParaRPr sz="3850" b="1">
              <a:solidFill>
                <a:srgbClr val="31859B"/>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1859B"/>
              </a:buClr>
              <a:buSzPts val="4400"/>
              <a:buFont typeface="Arial"/>
              <a:buNone/>
            </a:pPr>
            <a:r>
              <a:rPr lang="en-US">
                <a:solidFill>
                  <a:srgbClr val="31859B"/>
                </a:solidFill>
                <a:latin typeface="Arial"/>
                <a:ea typeface="Arial"/>
                <a:cs typeface="Arial"/>
                <a:sym typeface="Arial"/>
              </a:rPr>
              <a:t>Merchant bankers Commission</a:t>
            </a:r>
            <a:endParaRPr>
              <a:solidFill>
                <a:srgbClr val="31859B"/>
              </a:solidFill>
              <a:latin typeface="Arial"/>
              <a:ea typeface="Arial"/>
              <a:cs typeface="Arial"/>
              <a:sym typeface="Arial"/>
            </a:endParaRPr>
          </a:p>
        </p:txBody>
      </p:sp>
      <p:sp>
        <p:nvSpPr>
          <p:cNvPr id="138" name="Google Shape;138;p9"/>
          <p:cNvSpPr txBox="1">
            <a:spLocks noGrp="1"/>
          </p:cNvSpPr>
          <p:nvPr>
            <p:ph type="body" idx="1"/>
          </p:nvPr>
        </p:nvSpPr>
        <p:spPr>
          <a:xfrm>
            <a:off x="457200" y="1600200"/>
            <a:ext cx="8229600" cy="4525963"/>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a:bodyPr>
          <a:lstStyle/>
          <a:p>
            <a:pPr marL="342900" lvl="0" indent="-342900" algn="l" rtl="0">
              <a:lnSpc>
                <a:spcPct val="80000"/>
              </a:lnSpc>
              <a:spcBef>
                <a:spcPts val="0"/>
              </a:spcBef>
              <a:spcAft>
                <a:spcPts val="0"/>
              </a:spcAft>
              <a:buClr>
                <a:schemeClr val="dk1"/>
              </a:buClr>
              <a:buSzPts val="2960"/>
              <a:buChar char="•"/>
            </a:pPr>
            <a:r>
              <a:rPr lang="en-US" sz="2960">
                <a:solidFill>
                  <a:schemeClr val="dk1"/>
                </a:solidFill>
                <a:latin typeface="Calibri"/>
                <a:ea typeface="Calibri"/>
                <a:cs typeface="Calibri"/>
                <a:sym typeface="Calibri"/>
              </a:rPr>
              <a:t>Merchant banking activities are regulated by</a:t>
            </a:r>
            <a:endParaRPr/>
          </a:p>
          <a:p>
            <a:pPr marL="514350" lvl="0" indent="-514350" algn="l" rtl="0">
              <a:lnSpc>
                <a:spcPct val="80000"/>
              </a:lnSpc>
              <a:spcBef>
                <a:spcPts val="592"/>
              </a:spcBef>
              <a:spcAft>
                <a:spcPts val="0"/>
              </a:spcAft>
              <a:buClr>
                <a:schemeClr val="dk1"/>
              </a:buClr>
              <a:buSzPts val="2960"/>
              <a:buFont typeface="Calibri"/>
              <a:buAutoNum type="arabicPeriod"/>
            </a:pPr>
            <a:r>
              <a:rPr lang="en-US" sz="2960">
                <a:solidFill>
                  <a:schemeClr val="dk1"/>
                </a:solidFill>
                <a:latin typeface="Calibri"/>
                <a:ea typeface="Calibri"/>
                <a:cs typeface="Calibri"/>
                <a:sym typeface="Calibri"/>
              </a:rPr>
              <a:t>Guidelines of SEBI and ministry of finance.</a:t>
            </a:r>
            <a:endParaRPr/>
          </a:p>
          <a:p>
            <a:pPr marL="514350" lvl="0" indent="-514350" algn="l" rtl="0">
              <a:lnSpc>
                <a:spcPct val="80000"/>
              </a:lnSpc>
              <a:spcBef>
                <a:spcPts val="592"/>
              </a:spcBef>
              <a:spcAft>
                <a:spcPts val="0"/>
              </a:spcAft>
              <a:buClr>
                <a:schemeClr val="dk1"/>
              </a:buClr>
              <a:buSzPts val="2960"/>
              <a:buFont typeface="Calibri"/>
              <a:buAutoNum type="arabicPeriod"/>
            </a:pPr>
            <a:r>
              <a:rPr lang="en-US" sz="2960">
                <a:solidFill>
                  <a:schemeClr val="dk1"/>
                </a:solidFill>
                <a:latin typeface="Calibri"/>
                <a:ea typeface="Calibri"/>
                <a:cs typeface="Calibri"/>
                <a:sym typeface="Calibri"/>
              </a:rPr>
              <a:t>Companies Act 1956</a:t>
            </a:r>
            <a:endParaRPr/>
          </a:p>
          <a:p>
            <a:pPr marL="342900" lvl="0" indent="-342900" algn="l" rtl="0">
              <a:lnSpc>
                <a:spcPct val="80000"/>
              </a:lnSpc>
              <a:spcBef>
                <a:spcPts val="592"/>
              </a:spcBef>
              <a:spcAft>
                <a:spcPts val="0"/>
              </a:spcAft>
              <a:buClr>
                <a:schemeClr val="dk1"/>
              </a:buClr>
              <a:buSzPts val="2960"/>
              <a:buChar char="•"/>
            </a:pPr>
            <a:r>
              <a:rPr lang="en-US" sz="2960">
                <a:solidFill>
                  <a:schemeClr val="dk1"/>
                </a:solidFill>
                <a:latin typeface="Calibri"/>
                <a:ea typeface="Calibri"/>
                <a:cs typeface="Calibri"/>
                <a:sym typeface="Calibri"/>
              </a:rPr>
              <a:t>Merchant bankers are eligible to charge commission from their clients as detailed below:</a:t>
            </a:r>
            <a:endParaRPr/>
          </a:p>
          <a:p>
            <a:pPr marL="514350" lvl="0" indent="-514350" algn="l" rtl="0">
              <a:lnSpc>
                <a:spcPct val="80000"/>
              </a:lnSpc>
              <a:spcBef>
                <a:spcPts val="592"/>
              </a:spcBef>
              <a:spcAft>
                <a:spcPts val="0"/>
              </a:spcAft>
              <a:buClr>
                <a:schemeClr val="dk1"/>
              </a:buClr>
              <a:buSzPts val="2960"/>
              <a:buFont typeface="Calibri"/>
              <a:buAutoNum type="arabicPeriod"/>
            </a:pPr>
            <a:r>
              <a:rPr lang="en-US" sz="2960">
                <a:solidFill>
                  <a:schemeClr val="dk1"/>
                </a:solidFill>
                <a:latin typeface="Calibri"/>
                <a:ea typeface="Calibri"/>
                <a:cs typeface="Calibri"/>
                <a:sym typeface="Calibri"/>
              </a:rPr>
              <a:t>A merchant banker can charge 0.5% as the maximum commission for the whole issue.</a:t>
            </a:r>
            <a:endParaRPr/>
          </a:p>
          <a:p>
            <a:pPr marL="514350" lvl="0" indent="-514350" algn="l" rtl="0">
              <a:lnSpc>
                <a:spcPct val="80000"/>
              </a:lnSpc>
              <a:spcBef>
                <a:spcPts val="592"/>
              </a:spcBef>
              <a:spcAft>
                <a:spcPts val="0"/>
              </a:spcAft>
              <a:buClr>
                <a:schemeClr val="dk1"/>
              </a:buClr>
              <a:buSzPts val="2960"/>
              <a:buFont typeface="Calibri"/>
              <a:buAutoNum type="arabicPeriod"/>
            </a:pPr>
            <a:r>
              <a:rPr lang="en-US" sz="2960">
                <a:solidFill>
                  <a:schemeClr val="dk1"/>
                </a:solidFill>
                <a:latin typeface="Calibri"/>
                <a:ea typeface="Calibri"/>
                <a:cs typeface="Calibri"/>
                <a:sym typeface="Calibri"/>
              </a:rPr>
              <a:t>They can charge project appraisal fees.</a:t>
            </a:r>
            <a:endParaRPr/>
          </a:p>
          <a:p>
            <a:pPr marL="514350" lvl="0" indent="-514350" algn="l" rtl="0">
              <a:lnSpc>
                <a:spcPct val="80000"/>
              </a:lnSpc>
              <a:spcBef>
                <a:spcPts val="592"/>
              </a:spcBef>
              <a:spcAft>
                <a:spcPts val="0"/>
              </a:spcAft>
              <a:buClr>
                <a:schemeClr val="dk1"/>
              </a:buClr>
              <a:buSzPts val="2960"/>
              <a:buFont typeface="Calibri"/>
              <a:buAutoNum type="arabicPeriod"/>
            </a:pPr>
            <a:r>
              <a:rPr lang="en-US" sz="2960">
                <a:solidFill>
                  <a:schemeClr val="dk1"/>
                </a:solidFill>
                <a:latin typeface="Calibri"/>
                <a:ea typeface="Calibri"/>
                <a:cs typeface="Calibri"/>
                <a:sym typeface="Calibri"/>
              </a:rPr>
              <a:t>Brokerage commission 1.5%.</a:t>
            </a:r>
            <a:endParaRPr/>
          </a:p>
          <a:p>
            <a:pPr marL="514350" lvl="0" indent="-514350" algn="l" rtl="0">
              <a:lnSpc>
                <a:spcPct val="80000"/>
              </a:lnSpc>
              <a:spcBef>
                <a:spcPts val="592"/>
              </a:spcBef>
              <a:spcAft>
                <a:spcPts val="0"/>
              </a:spcAft>
              <a:buClr>
                <a:schemeClr val="dk1"/>
              </a:buClr>
              <a:buSzPts val="2960"/>
              <a:buFont typeface="Calibri"/>
              <a:buAutoNum type="arabicPeriod"/>
            </a:pPr>
            <a:r>
              <a:rPr lang="en-US" sz="2960">
                <a:solidFill>
                  <a:schemeClr val="dk1"/>
                </a:solidFill>
                <a:latin typeface="Calibri"/>
                <a:ea typeface="Calibri"/>
                <a:cs typeface="Calibri"/>
                <a:sym typeface="Calibri"/>
              </a:rPr>
              <a:t>Underwriting commission.</a:t>
            </a:r>
            <a:endParaRPr/>
          </a:p>
          <a:p>
            <a:pPr marL="0" lvl="0" indent="0" algn="l" rtl="0">
              <a:lnSpc>
                <a:spcPct val="80000"/>
              </a:lnSpc>
              <a:spcBef>
                <a:spcPts val="592"/>
              </a:spcBef>
              <a:spcAft>
                <a:spcPts val="0"/>
              </a:spcAft>
              <a:buClr>
                <a:schemeClr val="dk1"/>
              </a:buClr>
              <a:buSzPts val="2960"/>
              <a:buNone/>
            </a:pPr>
            <a:endParaRPr sz="296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1859B"/>
              </a:buClr>
              <a:buSzPts val="4400"/>
              <a:buFont typeface="Arial"/>
              <a:buNone/>
            </a:pPr>
            <a:r>
              <a:rPr lang="en-US">
                <a:solidFill>
                  <a:srgbClr val="31859B"/>
                </a:solidFill>
                <a:latin typeface="Arial"/>
                <a:ea typeface="Arial"/>
                <a:cs typeface="Arial"/>
                <a:sym typeface="Arial"/>
              </a:rPr>
              <a:t>Underwriting Commission</a:t>
            </a:r>
            <a:endParaRPr>
              <a:solidFill>
                <a:srgbClr val="31859B"/>
              </a:solidFill>
              <a:latin typeface="Arial"/>
              <a:ea typeface="Arial"/>
              <a:cs typeface="Arial"/>
              <a:sym typeface="Arial"/>
            </a:endParaRPr>
          </a:p>
        </p:txBody>
      </p:sp>
      <p:graphicFrame>
        <p:nvGraphicFramePr>
          <p:cNvPr id="144" name="Google Shape;144;p10"/>
          <p:cNvGraphicFramePr/>
          <p:nvPr/>
        </p:nvGraphicFramePr>
        <p:xfrm>
          <a:off x="457200" y="1600200"/>
          <a:ext cx="8229600" cy="2392730"/>
        </p:xfrm>
        <a:graphic>
          <a:graphicData uri="http://schemas.openxmlformats.org/drawingml/2006/table">
            <a:tbl>
              <a:tblPr firstRow="1" bandRow="1">
                <a:noFill/>
                <a:tableStyleId>{BAF50E85-9A37-43BA-BFF1-E05F3BA281E6}</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50">
                <a:tc>
                  <a:txBody>
                    <a:bodyPr/>
                    <a:lstStyle/>
                    <a:p>
                      <a:pPr marL="0" marR="0" lvl="0" indent="0" algn="l" rtl="0">
                        <a:spcBef>
                          <a:spcPts val="0"/>
                        </a:spcBef>
                        <a:spcAft>
                          <a:spcPts val="0"/>
                        </a:spcAft>
                        <a:buNone/>
                      </a:pPr>
                      <a:r>
                        <a:rPr lang="en-US" sz="1800" u="none" strike="noStrike" cap="none"/>
                        <a:t>Types of securities</a:t>
                      </a:r>
                      <a:endParaRPr sz="1800"/>
                    </a:p>
                  </a:txBody>
                  <a:tcPr marL="91450" marR="91450" marT="45725" marB="45725"/>
                </a:tc>
                <a:tc>
                  <a:txBody>
                    <a:bodyPr/>
                    <a:lstStyle/>
                    <a:p>
                      <a:pPr marL="0" marR="0" lvl="0" indent="0" algn="l" rtl="0">
                        <a:spcBef>
                          <a:spcPts val="0"/>
                        </a:spcBef>
                        <a:spcAft>
                          <a:spcPts val="0"/>
                        </a:spcAft>
                        <a:buNone/>
                      </a:pPr>
                      <a:r>
                        <a:rPr lang="en-US" sz="1800"/>
                        <a:t>On amount devolving on underwriters </a:t>
                      </a:r>
                      <a:endParaRPr sz="1800"/>
                    </a:p>
                  </a:txBody>
                  <a:tcPr marL="91450" marR="91450" marT="45725" marB="45725"/>
                </a:tc>
                <a:tc>
                  <a:txBody>
                    <a:bodyPr/>
                    <a:lstStyle/>
                    <a:p>
                      <a:pPr marL="0" marR="0" lvl="0" indent="0" algn="l" rtl="0">
                        <a:spcBef>
                          <a:spcPts val="0"/>
                        </a:spcBef>
                        <a:spcAft>
                          <a:spcPts val="0"/>
                        </a:spcAft>
                        <a:buNone/>
                      </a:pPr>
                      <a:r>
                        <a:rPr lang="en-US" sz="1800"/>
                        <a:t>On amount subscribed by public </a:t>
                      </a:r>
                      <a:endParaRPr sz="1800"/>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800"/>
                        <a:t>Equity shares</a:t>
                      </a:r>
                      <a:endParaRPr sz="1800"/>
                    </a:p>
                  </a:txBody>
                  <a:tcPr marL="91450" marR="91450" marT="45725" marB="45725"/>
                </a:tc>
                <a:tc>
                  <a:txBody>
                    <a:bodyPr/>
                    <a:lstStyle/>
                    <a:p>
                      <a:pPr marL="0" marR="0" lvl="0" indent="0" algn="l" rtl="0">
                        <a:spcBef>
                          <a:spcPts val="0"/>
                        </a:spcBef>
                        <a:spcAft>
                          <a:spcPts val="0"/>
                        </a:spcAft>
                        <a:buNone/>
                      </a:pPr>
                      <a:r>
                        <a:rPr lang="en-US" sz="1800"/>
                        <a:t>2.50%</a:t>
                      </a:r>
                      <a:endParaRPr sz="1800"/>
                    </a:p>
                  </a:txBody>
                  <a:tcPr marL="91450" marR="91450" marT="45725" marB="45725"/>
                </a:tc>
                <a:tc>
                  <a:txBody>
                    <a:bodyPr/>
                    <a:lstStyle/>
                    <a:p>
                      <a:pPr marL="0" marR="0" lvl="0" indent="0" algn="l" rtl="0">
                        <a:spcBef>
                          <a:spcPts val="0"/>
                        </a:spcBef>
                        <a:spcAft>
                          <a:spcPts val="0"/>
                        </a:spcAft>
                        <a:buNone/>
                      </a:pPr>
                      <a:r>
                        <a:rPr lang="en-US" sz="1800"/>
                        <a:t>2.50%</a:t>
                      </a:r>
                      <a:endParaRPr sz="18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800"/>
                        <a:t>Preference Shares/Debentures</a:t>
                      </a: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800"/>
                        <a:t>Up to Rs. 5,00,000</a:t>
                      </a:r>
                      <a:endParaRPr sz="1800"/>
                    </a:p>
                  </a:txBody>
                  <a:tcPr marL="91450" marR="91450" marT="45725" marB="45725"/>
                </a:tc>
                <a:tc>
                  <a:txBody>
                    <a:bodyPr/>
                    <a:lstStyle/>
                    <a:p>
                      <a:pPr marL="0" marR="0" lvl="0" indent="0" algn="l" rtl="0">
                        <a:spcBef>
                          <a:spcPts val="0"/>
                        </a:spcBef>
                        <a:spcAft>
                          <a:spcPts val="0"/>
                        </a:spcAft>
                        <a:buNone/>
                      </a:pPr>
                      <a:r>
                        <a:rPr lang="en-US" sz="1800"/>
                        <a:t>2.50%</a:t>
                      </a:r>
                      <a:endParaRPr sz="1800"/>
                    </a:p>
                  </a:txBody>
                  <a:tcPr marL="91450" marR="91450" marT="45725" marB="45725"/>
                </a:tc>
                <a:tc>
                  <a:txBody>
                    <a:bodyPr/>
                    <a:lstStyle/>
                    <a:p>
                      <a:pPr marL="0" marR="0" lvl="0" indent="0" algn="l" rtl="0">
                        <a:spcBef>
                          <a:spcPts val="0"/>
                        </a:spcBef>
                        <a:spcAft>
                          <a:spcPts val="0"/>
                        </a:spcAft>
                        <a:buNone/>
                      </a:pPr>
                      <a:r>
                        <a:rPr lang="en-US" sz="1800"/>
                        <a:t>1.50%</a:t>
                      </a:r>
                      <a:endParaRPr/>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US" sz="1800"/>
                        <a:t>More than Rs. 5,00,000</a:t>
                      </a:r>
                      <a:endParaRPr sz="1800"/>
                    </a:p>
                  </a:txBody>
                  <a:tcPr marL="91450" marR="91450" marT="45725" marB="45725"/>
                </a:tc>
                <a:tc>
                  <a:txBody>
                    <a:bodyPr/>
                    <a:lstStyle/>
                    <a:p>
                      <a:pPr marL="0" marR="0" lvl="0" indent="0" algn="l" rtl="0">
                        <a:spcBef>
                          <a:spcPts val="0"/>
                        </a:spcBef>
                        <a:spcAft>
                          <a:spcPts val="0"/>
                        </a:spcAft>
                        <a:buNone/>
                      </a:pPr>
                      <a:r>
                        <a:rPr lang="en-US" sz="1800"/>
                        <a:t>2.00%</a:t>
                      </a:r>
                      <a:endParaRPr sz="1800"/>
                    </a:p>
                  </a:txBody>
                  <a:tcPr marL="91450" marR="91450" marT="45725" marB="45725"/>
                </a:tc>
                <a:tc>
                  <a:txBody>
                    <a:bodyPr/>
                    <a:lstStyle/>
                    <a:p>
                      <a:pPr marL="0" marR="0" lvl="0" indent="0" algn="l" rtl="0">
                        <a:spcBef>
                          <a:spcPts val="0"/>
                        </a:spcBef>
                        <a:spcAft>
                          <a:spcPts val="0"/>
                        </a:spcAft>
                        <a:buNone/>
                      </a:pPr>
                      <a:r>
                        <a:rPr lang="en-US" sz="1800"/>
                        <a:t>1.50%</a:t>
                      </a:r>
                      <a:endParaRPr sz="1800"/>
                    </a:p>
                  </a:txBody>
                  <a:tcPr marL="91450" marR="91450" marT="45725" marB="45725"/>
                </a:tc>
                <a:extLst>
                  <a:ext uri="{0D108BD9-81ED-4DB2-BD59-A6C34878D82A}">
                    <a16:rowId xmlns:a16="http://schemas.microsoft.com/office/drawing/2014/main" val="1000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1859B"/>
              </a:buClr>
              <a:buSzPts val="4400"/>
              <a:buFont typeface="Arial"/>
              <a:buNone/>
            </a:pPr>
            <a:r>
              <a:rPr lang="en-US">
                <a:solidFill>
                  <a:srgbClr val="31859B"/>
                </a:solidFill>
                <a:latin typeface="Arial"/>
                <a:ea typeface="Arial"/>
                <a:cs typeface="Arial"/>
                <a:sym typeface="Arial"/>
              </a:rPr>
              <a:t>Services of merchant banker</a:t>
            </a:r>
            <a:endParaRPr>
              <a:solidFill>
                <a:srgbClr val="31859B"/>
              </a:solidFill>
              <a:latin typeface="Arial"/>
              <a:ea typeface="Arial"/>
              <a:cs typeface="Arial"/>
              <a:sym typeface="Arial"/>
            </a:endParaRPr>
          </a:p>
        </p:txBody>
      </p:sp>
      <p:sp>
        <p:nvSpPr>
          <p:cNvPr id="150" name="Google Shape;150;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a:t>It is the intermediary between the company and the issue of capital</a:t>
            </a:r>
            <a:endParaRPr/>
          </a:p>
          <a:p>
            <a:pPr marL="342900" lvl="0" indent="-342900" algn="l" rtl="0">
              <a:spcBef>
                <a:spcPts val="640"/>
              </a:spcBef>
              <a:spcAft>
                <a:spcPts val="0"/>
              </a:spcAft>
              <a:buClr>
                <a:schemeClr val="dk1"/>
              </a:buClr>
              <a:buSzPts val="3200"/>
              <a:buChar char="•"/>
            </a:pPr>
            <a:r>
              <a:rPr lang="en-US"/>
              <a:t>Various stages are:</a:t>
            </a:r>
            <a:endParaRPr/>
          </a:p>
          <a:p>
            <a:pPr marL="342900" lvl="0" indent="-139700" algn="l" rtl="0">
              <a:spcBef>
                <a:spcPts val="640"/>
              </a:spcBef>
              <a:spcAft>
                <a:spcPts val="0"/>
              </a:spcAft>
              <a:buClr>
                <a:schemeClr val="dk1"/>
              </a:buClr>
              <a:buSzPts val="3200"/>
              <a:buNone/>
            </a:pPr>
            <a:endParaRPr/>
          </a:p>
        </p:txBody>
      </p:sp>
      <p:graphicFrame>
        <p:nvGraphicFramePr>
          <p:cNvPr id="151" name="Google Shape;151;p11"/>
          <p:cNvGraphicFramePr/>
          <p:nvPr/>
        </p:nvGraphicFramePr>
        <p:xfrm>
          <a:off x="838200" y="3469640"/>
          <a:ext cx="7620000" cy="3048040"/>
        </p:xfrm>
        <a:graphic>
          <a:graphicData uri="http://schemas.openxmlformats.org/drawingml/2006/table">
            <a:tbl>
              <a:tblPr firstRow="1" bandRow="1">
                <a:noFill/>
                <a:tableStyleId>{BAF50E85-9A37-43BA-BFF1-E05F3BA281E6}</a:tableStyleId>
              </a:tblPr>
              <a:tblGrid>
                <a:gridCol w="228600">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tblGrid>
              <a:tr h="370850">
                <a:tc>
                  <a:txBody>
                    <a:bodyPr/>
                    <a:lstStyle/>
                    <a:p>
                      <a:pPr marL="0" marR="0" lvl="0" indent="0" algn="l" rtl="0">
                        <a:spcBef>
                          <a:spcPts val="0"/>
                        </a:spcBef>
                        <a:spcAft>
                          <a:spcPts val="0"/>
                        </a:spcAft>
                        <a:buNone/>
                      </a:pPr>
                      <a:r>
                        <a:rPr lang="en-US" sz="1600"/>
                        <a:t>1</a:t>
                      </a:r>
                      <a:endParaRPr sz="1600"/>
                    </a:p>
                  </a:txBody>
                  <a:tcPr marL="91450" marR="91450" marT="45725" marB="45725"/>
                </a:tc>
                <a:tc>
                  <a:txBody>
                    <a:bodyPr/>
                    <a:lstStyle/>
                    <a:p>
                      <a:pPr marL="0" marR="0" lvl="0" indent="0" algn="l" rtl="0">
                        <a:spcBef>
                          <a:spcPts val="0"/>
                        </a:spcBef>
                        <a:spcAft>
                          <a:spcPts val="0"/>
                        </a:spcAft>
                        <a:buNone/>
                      </a:pPr>
                      <a:r>
                        <a:rPr lang="en-US" sz="1600"/>
                        <a:t>Business planning stage</a:t>
                      </a:r>
                      <a:endParaRPr sz="1600"/>
                    </a:p>
                  </a:txBody>
                  <a:tcPr marL="91450" marR="91450" marT="45725" marB="45725"/>
                </a:tc>
                <a:tc>
                  <a:txBody>
                    <a:bodyPr/>
                    <a:lstStyle/>
                    <a:p>
                      <a:pPr marL="342900" marR="0" lvl="0" indent="-342900" algn="l" rtl="0">
                        <a:spcBef>
                          <a:spcPts val="0"/>
                        </a:spcBef>
                        <a:spcAft>
                          <a:spcPts val="0"/>
                        </a:spcAft>
                        <a:buClr>
                          <a:schemeClr val="dk1"/>
                        </a:buClr>
                        <a:buSzPts val="1600"/>
                        <a:buFont typeface="Calibri"/>
                        <a:buAutoNum type="arabicPeriod"/>
                      </a:pPr>
                      <a:r>
                        <a:rPr lang="en-US" sz="1600"/>
                        <a:t>Project Feasibility study</a:t>
                      </a:r>
                      <a:endParaRPr/>
                    </a:p>
                    <a:p>
                      <a:pPr marL="342900" marR="0" lvl="0" indent="-342900" algn="l" rtl="0">
                        <a:spcBef>
                          <a:spcPts val="0"/>
                        </a:spcBef>
                        <a:spcAft>
                          <a:spcPts val="0"/>
                        </a:spcAft>
                        <a:buClr>
                          <a:schemeClr val="dk1"/>
                        </a:buClr>
                        <a:buSzPts val="1600"/>
                        <a:buFont typeface="Calibri"/>
                        <a:buAutoNum type="arabicPeriod"/>
                      </a:pPr>
                      <a:r>
                        <a:rPr lang="en-US" sz="1600"/>
                        <a:t>Advise on capital structuring</a:t>
                      </a:r>
                      <a:endParaRPr sz="1600"/>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600"/>
                        <a:t>2</a:t>
                      </a:r>
                      <a:endParaRPr sz="1600"/>
                    </a:p>
                  </a:txBody>
                  <a:tcPr marL="91450" marR="91450" marT="45725" marB="45725"/>
                </a:tc>
                <a:tc>
                  <a:txBody>
                    <a:bodyPr/>
                    <a:lstStyle/>
                    <a:p>
                      <a:pPr marL="0" marR="0" lvl="0" indent="0" algn="l" rtl="0">
                        <a:spcBef>
                          <a:spcPts val="0"/>
                        </a:spcBef>
                        <a:spcAft>
                          <a:spcPts val="0"/>
                        </a:spcAft>
                        <a:buNone/>
                      </a:pPr>
                      <a:r>
                        <a:rPr lang="en-US" sz="1600"/>
                        <a:t>Equity raising stage</a:t>
                      </a:r>
                      <a:endParaRPr sz="1600"/>
                    </a:p>
                  </a:txBody>
                  <a:tcPr marL="91450" marR="91450" marT="45725" marB="45725"/>
                </a:tc>
                <a:tc>
                  <a:txBody>
                    <a:bodyPr/>
                    <a:lstStyle/>
                    <a:p>
                      <a:pPr marL="342900" marR="0" lvl="0" indent="-342900" algn="l" rtl="0">
                        <a:spcBef>
                          <a:spcPts val="0"/>
                        </a:spcBef>
                        <a:spcAft>
                          <a:spcPts val="0"/>
                        </a:spcAft>
                        <a:buClr>
                          <a:schemeClr val="dk1"/>
                        </a:buClr>
                        <a:buSzPts val="1600"/>
                        <a:buFont typeface="Calibri"/>
                        <a:buAutoNum type="arabicPeriod"/>
                      </a:pPr>
                      <a:r>
                        <a:rPr lang="en-US" sz="1600"/>
                        <a:t>Pricing decision</a:t>
                      </a:r>
                      <a:endParaRPr/>
                    </a:p>
                    <a:p>
                      <a:pPr marL="342900" marR="0" lvl="0" indent="-342900" algn="l" rtl="0">
                        <a:spcBef>
                          <a:spcPts val="0"/>
                        </a:spcBef>
                        <a:spcAft>
                          <a:spcPts val="0"/>
                        </a:spcAft>
                        <a:buClr>
                          <a:schemeClr val="dk1"/>
                        </a:buClr>
                        <a:buSzPts val="1600"/>
                        <a:buFont typeface="Calibri"/>
                        <a:buAutoNum type="arabicPeriod"/>
                      </a:pPr>
                      <a:r>
                        <a:rPr lang="en-US" sz="1600"/>
                        <a:t>Underwriting to the issue</a:t>
                      </a:r>
                      <a:endParaRPr/>
                    </a:p>
                    <a:p>
                      <a:pPr marL="342900" marR="0" lvl="0" indent="-342900" algn="l" rtl="0">
                        <a:spcBef>
                          <a:spcPts val="0"/>
                        </a:spcBef>
                        <a:spcAft>
                          <a:spcPts val="0"/>
                        </a:spcAft>
                        <a:buClr>
                          <a:schemeClr val="dk1"/>
                        </a:buClr>
                        <a:buSzPts val="1600"/>
                        <a:buFont typeface="Calibri"/>
                        <a:buAutoNum type="arabicPeriod"/>
                      </a:pPr>
                      <a:r>
                        <a:rPr lang="en-US" sz="1600"/>
                        <a:t>Post issue management</a:t>
                      </a:r>
                      <a:endParaRPr/>
                    </a:p>
                    <a:p>
                      <a:pPr marL="342900" marR="0" lvl="0" indent="-342900" algn="l" rtl="0">
                        <a:spcBef>
                          <a:spcPts val="0"/>
                        </a:spcBef>
                        <a:spcAft>
                          <a:spcPts val="0"/>
                        </a:spcAft>
                        <a:buClr>
                          <a:schemeClr val="dk1"/>
                        </a:buClr>
                        <a:buSzPts val="1600"/>
                        <a:buFont typeface="Calibri"/>
                        <a:buAutoNum type="arabicPeriod"/>
                      </a:pPr>
                      <a:r>
                        <a:rPr lang="en-US" sz="1600"/>
                        <a:t>Assistance in ADR/GDR</a:t>
                      </a:r>
                      <a:endParaRPr sz="16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600"/>
                        <a:t>3</a:t>
                      </a:r>
                      <a:endParaRPr sz="1600"/>
                    </a:p>
                  </a:txBody>
                  <a:tcPr marL="91450" marR="91450" marT="45725" marB="45725"/>
                </a:tc>
                <a:tc>
                  <a:txBody>
                    <a:bodyPr/>
                    <a:lstStyle/>
                    <a:p>
                      <a:pPr marL="0" marR="0" lvl="0" indent="0" algn="l" rtl="0">
                        <a:spcBef>
                          <a:spcPts val="0"/>
                        </a:spcBef>
                        <a:spcAft>
                          <a:spcPts val="0"/>
                        </a:spcAft>
                        <a:buNone/>
                      </a:pPr>
                      <a:r>
                        <a:rPr lang="en-US" sz="1600"/>
                        <a:t>Debt raising stage</a:t>
                      </a:r>
                      <a:endParaRPr sz="1600"/>
                    </a:p>
                  </a:txBody>
                  <a:tcPr marL="91450" marR="91450" marT="45725" marB="45725"/>
                </a:tc>
                <a:tc>
                  <a:txBody>
                    <a:bodyPr/>
                    <a:lstStyle/>
                    <a:p>
                      <a:pPr marL="342900" marR="0" lvl="0" indent="-342900" algn="l" rtl="0">
                        <a:spcBef>
                          <a:spcPts val="0"/>
                        </a:spcBef>
                        <a:spcAft>
                          <a:spcPts val="0"/>
                        </a:spcAft>
                        <a:buClr>
                          <a:schemeClr val="dk1"/>
                        </a:buClr>
                        <a:buSzPts val="1600"/>
                        <a:buFont typeface="Calibri"/>
                        <a:buAutoNum type="arabicPeriod"/>
                      </a:pPr>
                      <a:r>
                        <a:rPr lang="en-US" sz="1600"/>
                        <a:t>Management of debenture issue</a:t>
                      </a:r>
                      <a:endParaRPr/>
                    </a:p>
                    <a:p>
                      <a:pPr marL="342900" marR="0" lvl="0" indent="-342900" algn="l" rtl="0">
                        <a:spcBef>
                          <a:spcPts val="0"/>
                        </a:spcBef>
                        <a:spcAft>
                          <a:spcPts val="0"/>
                        </a:spcAft>
                        <a:buClr>
                          <a:schemeClr val="dk1"/>
                        </a:buClr>
                        <a:buSzPts val="1600"/>
                        <a:buFont typeface="Calibri"/>
                        <a:buAutoNum type="arabicPeriod"/>
                      </a:pPr>
                      <a:r>
                        <a:rPr lang="en-US" sz="1600"/>
                        <a:t>Loan syndication</a:t>
                      </a:r>
                      <a:endParaRPr sz="160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600"/>
                        <a:t>4</a:t>
                      </a:r>
                      <a:endParaRPr sz="1600"/>
                    </a:p>
                  </a:txBody>
                  <a:tcPr marL="91450" marR="91450" marT="45725" marB="45725"/>
                </a:tc>
                <a:tc>
                  <a:txBody>
                    <a:bodyPr/>
                    <a:lstStyle/>
                    <a:p>
                      <a:pPr marL="0" marR="0" lvl="0" indent="0" algn="l" rtl="0">
                        <a:spcBef>
                          <a:spcPts val="0"/>
                        </a:spcBef>
                        <a:spcAft>
                          <a:spcPts val="0"/>
                        </a:spcAft>
                        <a:buNone/>
                      </a:pPr>
                      <a:r>
                        <a:rPr lang="en-US" sz="1600"/>
                        <a:t>Strategic advice stages</a:t>
                      </a:r>
                      <a:endParaRPr sz="1600"/>
                    </a:p>
                  </a:txBody>
                  <a:tcPr marL="91450" marR="91450" marT="45725" marB="45725"/>
                </a:tc>
                <a:tc>
                  <a:txBody>
                    <a:bodyPr/>
                    <a:lstStyle/>
                    <a:p>
                      <a:pPr marL="342900" marR="0" lvl="0" indent="-342900" algn="l" rtl="0">
                        <a:spcBef>
                          <a:spcPts val="0"/>
                        </a:spcBef>
                        <a:spcAft>
                          <a:spcPts val="0"/>
                        </a:spcAft>
                        <a:buClr>
                          <a:schemeClr val="dk1"/>
                        </a:buClr>
                        <a:buSzPts val="1600"/>
                        <a:buFont typeface="Calibri"/>
                        <a:buAutoNum type="arabicPeriod"/>
                      </a:pPr>
                      <a:r>
                        <a:rPr lang="en-US" sz="1600"/>
                        <a:t>Advise on expansion program</a:t>
                      </a:r>
                      <a:endParaRPr/>
                    </a:p>
                    <a:p>
                      <a:pPr marL="342900" marR="0" lvl="0" indent="-342900" algn="l" rtl="0">
                        <a:spcBef>
                          <a:spcPts val="0"/>
                        </a:spcBef>
                        <a:spcAft>
                          <a:spcPts val="0"/>
                        </a:spcAft>
                        <a:buClr>
                          <a:schemeClr val="dk1"/>
                        </a:buClr>
                        <a:buSzPts val="1600"/>
                        <a:buFont typeface="Calibri"/>
                        <a:buAutoNum type="arabicPeriod"/>
                      </a:pPr>
                      <a:r>
                        <a:rPr lang="en-US" sz="1600"/>
                        <a:t>Advise on mergers and acquisition</a:t>
                      </a:r>
                      <a:endParaRPr/>
                    </a:p>
                    <a:p>
                      <a:pPr marL="342900" marR="0" lvl="0" indent="-342900" algn="l" rtl="0">
                        <a:spcBef>
                          <a:spcPts val="0"/>
                        </a:spcBef>
                        <a:spcAft>
                          <a:spcPts val="0"/>
                        </a:spcAft>
                        <a:buClr>
                          <a:schemeClr val="dk1"/>
                        </a:buClr>
                        <a:buSzPts val="1600"/>
                        <a:buFont typeface="Calibri"/>
                        <a:buAutoNum type="arabicPeriod"/>
                      </a:pPr>
                      <a:r>
                        <a:rPr lang="en-US" sz="1600"/>
                        <a:t>Corporate structuring advise.</a:t>
                      </a:r>
                      <a:endParaRPr sz="1600"/>
                    </a:p>
                  </a:txBody>
                  <a:tcPr marL="91450" marR="91450" marT="45725" marB="45725"/>
                </a:tc>
                <a:extLst>
                  <a:ext uri="{0D108BD9-81ED-4DB2-BD59-A6C34878D82A}">
                    <a16:rowId xmlns:a16="http://schemas.microsoft.com/office/drawing/2014/main" val="1000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907e09a821_0_5"/>
          <p:cNvSpPr/>
          <p:nvPr/>
        </p:nvSpPr>
        <p:spPr>
          <a:xfrm>
            <a:off x="1941907" y="692726"/>
            <a:ext cx="6874200" cy="5520300"/>
          </a:xfrm>
          <a:prstGeom prst="rect">
            <a:avLst/>
          </a:prstGeom>
          <a:solidFill>
            <a:schemeClr val="lt1"/>
          </a:solidFill>
          <a:ln w="15875" cap="rnd"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163" name="Google Shape;163;g907e09a821_0_5"/>
          <p:cNvSpPr txBox="1">
            <a:spLocks noGrp="1"/>
          </p:cNvSpPr>
          <p:nvPr>
            <p:ph type="title"/>
          </p:nvPr>
        </p:nvSpPr>
        <p:spPr>
          <a:xfrm rot="10800000" flipH="1">
            <a:off x="4802193" y="-1385336"/>
            <a:ext cx="3430500" cy="45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62626"/>
              </a:buClr>
              <a:buSzPts val="3240"/>
              <a:buFont typeface="Century Gothic"/>
              <a:buNone/>
            </a:pPr>
            <a:endParaRPr sz="3240"/>
          </a:p>
        </p:txBody>
      </p:sp>
      <p:sp>
        <p:nvSpPr>
          <p:cNvPr id="164" name="Google Shape;164;g907e09a821_0_5"/>
          <p:cNvSpPr txBox="1">
            <a:spLocks noGrp="1"/>
          </p:cNvSpPr>
          <p:nvPr>
            <p:ph type="body" idx="1"/>
          </p:nvPr>
        </p:nvSpPr>
        <p:spPr>
          <a:xfrm>
            <a:off x="840723" y="-1961716"/>
            <a:ext cx="2994600" cy="5763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SzPts val="2400"/>
              <a:buNone/>
            </a:pPr>
            <a:endParaRPr/>
          </a:p>
        </p:txBody>
      </p:sp>
      <p:sp>
        <p:nvSpPr>
          <p:cNvPr id="165" name="Google Shape;165;g907e09a821_0_5"/>
          <p:cNvSpPr txBox="1">
            <a:spLocks noGrp="1"/>
          </p:cNvSpPr>
          <p:nvPr>
            <p:ph type="body" idx="2"/>
          </p:nvPr>
        </p:nvSpPr>
        <p:spPr>
          <a:xfrm>
            <a:off x="1941907" y="1157535"/>
            <a:ext cx="3257100" cy="5210400"/>
          </a:xfrm>
          <a:prstGeom prst="rect">
            <a:avLst/>
          </a:prstGeom>
          <a:noFill/>
          <a:ln>
            <a:noFill/>
          </a:ln>
        </p:spPr>
        <p:txBody>
          <a:bodyPr spcFirstLastPara="1" wrap="square" lIns="91425" tIns="45700" rIns="91425" bIns="45700" anchor="t" anchorCtr="0">
            <a:noAutofit/>
          </a:bodyPr>
          <a:lstStyle/>
          <a:p>
            <a:pPr marL="514350" lvl="0" indent="-514350" algn="l" rtl="0">
              <a:spcBef>
                <a:spcPts val="0"/>
              </a:spcBef>
              <a:spcAft>
                <a:spcPts val="0"/>
              </a:spcAft>
              <a:buSzPts val="3200"/>
              <a:buAutoNum type="arabicPeriod"/>
            </a:pPr>
            <a:r>
              <a:rPr lang="en-US" sz="3200" i="1"/>
              <a:t>Business planning stage:</a:t>
            </a:r>
            <a:endParaRPr/>
          </a:p>
          <a:p>
            <a:pPr marL="514350" lvl="0" indent="-311150" algn="l" rtl="0">
              <a:spcBef>
                <a:spcPts val="1000"/>
              </a:spcBef>
              <a:spcAft>
                <a:spcPts val="0"/>
              </a:spcAft>
              <a:buSzPts val="3200"/>
              <a:buNone/>
            </a:pPr>
            <a:endParaRPr sz="3200" i="1"/>
          </a:p>
          <a:p>
            <a:pPr marL="514350" lvl="0" indent="-514350" algn="l" rtl="0">
              <a:spcBef>
                <a:spcPts val="1000"/>
              </a:spcBef>
              <a:spcAft>
                <a:spcPts val="0"/>
              </a:spcAft>
              <a:buSzPts val="3200"/>
              <a:buAutoNum type="arabicPeriod"/>
            </a:pPr>
            <a:r>
              <a:rPr lang="en-US" sz="3200" i="1">
                <a:solidFill>
                  <a:schemeClr val="accent1"/>
                </a:solidFill>
              </a:rPr>
              <a:t> </a:t>
            </a:r>
            <a:r>
              <a:rPr lang="en-US" sz="3200" i="1">
                <a:solidFill>
                  <a:schemeClr val="dk1"/>
                </a:solidFill>
              </a:rPr>
              <a:t>Equity raising stage :</a:t>
            </a:r>
            <a:endParaRPr sz="3200" i="1">
              <a:solidFill>
                <a:schemeClr val="accent1"/>
              </a:solidFill>
            </a:endParaRPr>
          </a:p>
        </p:txBody>
      </p:sp>
      <p:sp>
        <p:nvSpPr>
          <p:cNvPr id="166" name="Google Shape;166;g907e09a821_0_5"/>
          <p:cNvSpPr txBox="1">
            <a:spLocks noGrp="1"/>
          </p:cNvSpPr>
          <p:nvPr>
            <p:ph type="body" idx="3"/>
          </p:nvPr>
        </p:nvSpPr>
        <p:spPr>
          <a:xfrm>
            <a:off x="6279404" y="-3074446"/>
            <a:ext cx="2999100" cy="5763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SzPts val="3200"/>
              <a:buNone/>
            </a:pPr>
            <a:endParaRPr sz="3200" i="1"/>
          </a:p>
        </p:txBody>
      </p:sp>
      <p:sp>
        <p:nvSpPr>
          <p:cNvPr id="167" name="Google Shape;167;g907e09a821_0_5"/>
          <p:cNvSpPr txBox="1">
            <a:spLocks noGrp="1"/>
          </p:cNvSpPr>
          <p:nvPr>
            <p:ph type="body" idx="4"/>
          </p:nvPr>
        </p:nvSpPr>
        <p:spPr>
          <a:xfrm>
            <a:off x="5199080" y="1160763"/>
            <a:ext cx="3430200" cy="52071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SzPts val="2800"/>
              <a:buChar char="•"/>
            </a:pPr>
            <a:r>
              <a:rPr lang="en-US" sz="2800" i="1"/>
              <a:t>Project feasibility study </a:t>
            </a:r>
            <a:endParaRPr/>
          </a:p>
          <a:p>
            <a:pPr marL="342900" lvl="0" indent="-342900" algn="l" rtl="0">
              <a:lnSpc>
                <a:spcPct val="90000"/>
              </a:lnSpc>
              <a:spcBef>
                <a:spcPts val="1000"/>
              </a:spcBef>
              <a:spcAft>
                <a:spcPts val="0"/>
              </a:spcAft>
              <a:buSzPts val="2800"/>
              <a:buChar char="•"/>
            </a:pPr>
            <a:r>
              <a:rPr lang="en-US" sz="2800" i="1"/>
              <a:t>Advice on capital structuring.</a:t>
            </a:r>
            <a:endParaRPr/>
          </a:p>
          <a:p>
            <a:pPr marL="342900" lvl="0" indent="-165100" algn="l" rtl="0">
              <a:lnSpc>
                <a:spcPct val="90000"/>
              </a:lnSpc>
              <a:spcBef>
                <a:spcPts val="1000"/>
              </a:spcBef>
              <a:spcAft>
                <a:spcPts val="0"/>
              </a:spcAft>
              <a:buSzPts val="2800"/>
              <a:buNone/>
            </a:pPr>
            <a:endParaRPr sz="2800" i="1"/>
          </a:p>
          <a:p>
            <a:pPr marL="342900" lvl="0" indent="-342900" algn="l" rtl="0">
              <a:lnSpc>
                <a:spcPct val="90000"/>
              </a:lnSpc>
              <a:spcBef>
                <a:spcPts val="1000"/>
              </a:spcBef>
              <a:spcAft>
                <a:spcPts val="0"/>
              </a:spcAft>
              <a:buSzPts val="2800"/>
              <a:buChar char="•"/>
            </a:pPr>
            <a:r>
              <a:rPr lang="en-US" sz="2800" i="1"/>
              <a:t>Preparation of prospectus &amp; liaison with SEBI</a:t>
            </a:r>
            <a:endParaRPr/>
          </a:p>
          <a:p>
            <a:pPr marL="342900" lvl="0" indent="-342900" algn="l" rtl="0">
              <a:lnSpc>
                <a:spcPct val="90000"/>
              </a:lnSpc>
              <a:spcBef>
                <a:spcPts val="1000"/>
              </a:spcBef>
              <a:spcAft>
                <a:spcPts val="0"/>
              </a:spcAft>
              <a:buSzPts val="2800"/>
              <a:buChar char="•"/>
            </a:pPr>
            <a:r>
              <a:rPr lang="en-US" sz="2800" i="1"/>
              <a:t>Pricing decisions </a:t>
            </a:r>
            <a:endParaRPr/>
          </a:p>
          <a:p>
            <a:pPr marL="342900" lvl="0" indent="-342900" algn="l" rtl="0">
              <a:lnSpc>
                <a:spcPct val="90000"/>
              </a:lnSpc>
              <a:spcBef>
                <a:spcPts val="1000"/>
              </a:spcBef>
              <a:spcAft>
                <a:spcPts val="0"/>
              </a:spcAft>
              <a:buSzPts val="2800"/>
              <a:buChar char="•"/>
            </a:pPr>
            <a:r>
              <a:rPr lang="en-US" sz="2800" i="1"/>
              <a:t>Marketing in the capacity of lead managers </a:t>
            </a:r>
            <a:endParaRPr/>
          </a:p>
        </p:txBody>
      </p:sp>
      <p:cxnSp>
        <p:nvCxnSpPr>
          <p:cNvPr id="168" name="Google Shape;168;g907e09a821_0_5"/>
          <p:cNvCxnSpPr/>
          <p:nvPr/>
        </p:nvCxnSpPr>
        <p:spPr>
          <a:xfrm>
            <a:off x="5199079" y="692726"/>
            <a:ext cx="0" cy="5520300"/>
          </a:xfrm>
          <a:prstGeom prst="straightConnector1">
            <a:avLst/>
          </a:prstGeom>
          <a:noFill/>
          <a:ln w="9525" cap="rnd" cmpd="sng">
            <a:solidFill>
              <a:srgbClr val="9D2D0F"/>
            </a:solidFill>
            <a:prstDash val="solid"/>
            <a:round/>
            <a:headEnd type="none" w="sm" len="sm"/>
            <a:tailEnd type="none" w="sm" len="sm"/>
          </a:ln>
        </p:spPr>
      </p:cxnSp>
      <p:cxnSp>
        <p:nvCxnSpPr>
          <p:cNvPr id="169" name="Google Shape;169;g907e09a821_0_5"/>
          <p:cNvCxnSpPr/>
          <p:nvPr/>
        </p:nvCxnSpPr>
        <p:spPr>
          <a:xfrm>
            <a:off x="1941908" y="2759430"/>
            <a:ext cx="6874200" cy="103800"/>
          </a:xfrm>
          <a:prstGeom prst="straightConnector1">
            <a:avLst/>
          </a:prstGeom>
          <a:noFill/>
          <a:ln w="9525" cap="rnd" cmpd="sng">
            <a:solidFill>
              <a:srgbClr val="9D2D0F"/>
            </a:solidFill>
            <a:prstDash val="solid"/>
            <a:round/>
            <a:headEnd type="none" w="sm" len="sm"/>
            <a:tailEnd type="none" w="sm" len="sm"/>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907e09a821_0_16"/>
          <p:cNvSpPr/>
          <p:nvPr/>
        </p:nvSpPr>
        <p:spPr>
          <a:xfrm>
            <a:off x="1941908" y="606135"/>
            <a:ext cx="6941700" cy="5974800"/>
          </a:xfrm>
          <a:prstGeom prst="rect">
            <a:avLst/>
          </a:prstGeom>
          <a:solidFill>
            <a:schemeClr val="lt1"/>
          </a:solidFill>
          <a:ln w="15875" cap="rnd"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175" name="Google Shape;175;g907e09a821_0_16"/>
          <p:cNvSpPr txBox="1">
            <a:spLocks noGrp="1"/>
          </p:cNvSpPr>
          <p:nvPr>
            <p:ph type="title"/>
          </p:nvPr>
        </p:nvSpPr>
        <p:spPr>
          <a:xfrm>
            <a:off x="5199079" y="-2320449"/>
            <a:ext cx="3684600" cy="437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62626"/>
              </a:buClr>
              <a:buSzPts val="3240"/>
              <a:buFont typeface="Century Gothic"/>
              <a:buNone/>
            </a:pPr>
            <a:endParaRPr sz="3240"/>
          </a:p>
        </p:txBody>
      </p:sp>
      <p:sp>
        <p:nvSpPr>
          <p:cNvPr id="176" name="Google Shape;176;g907e09a821_0_16"/>
          <p:cNvSpPr txBox="1">
            <a:spLocks noGrp="1"/>
          </p:cNvSpPr>
          <p:nvPr>
            <p:ph type="body" idx="1"/>
          </p:nvPr>
        </p:nvSpPr>
        <p:spPr>
          <a:xfrm>
            <a:off x="1214146" y="-2896711"/>
            <a:ext cx="2994600" cy="5763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SzPts val="2400"/>
              <a:buNone/>
            </a:pPr>
            <a:endParaRPr/>
          </a:p>
        </p:txBody>
      </p:sp>
      <p:sp>
        <p:nvSpPr>
          <p:cNvPr id="177" name="Google Shape;177;g907e09a821_0_16"/>
          <p:cNvSpPr txBox="1">
            <a:spLocks noGrp="1"/>
          </p:cNvSpPr>
          <p:nvPr>
            <p:ph type="body" idx="2"/>
          </p:nvPr>
        </p:nvSpPr>
        <p:spPr>
          <a:xfrm>
            <a:off x="1941909" y="606136"/>
            <a:ext cx="3257100" cy="5296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3200"/>
              <a:buNone/>
            </a:pPr>
            <a:endParaRPr sz="3200" i="1" dirty="0"/>
          </a:p>
          <a:p>
            <a:pPr marL="0" lvl="0" indent="0" algn="l" rtl="0">
              <a:spcBef>
                <a:spcPts val="1000"/>
              </a:spcBef>
              <a:spcAft>
                <a:spcPts val="0"/>
              </a:spcAft>
              <a:buSzPts val="3200"/>
              <a:buNone/>
            </a:pPr>
            <a:endParaRPr sz="3200" i="1" dirty="0"/>
          </a:p>
          <a:p>
            <a:pPr marL="0" lvl="0" indent="0" algn="l" rtl="0">
              <a:spcBef>
                <a:spcPts val="1000"/>
              </a:spcBef>
              <a:spcAft>
                <a:spcPts val="0"/>
              </a:spcAft>
              <a:buSzPts val="3200"/>
              <a:buNone/>
            </a:pPr>
            <a:endParaRPr sz="3200" i="1" dirty="0"/>
          </a:p>
          <a:p>
            <a:pPr marL="0" lvl="0" indent="0" algn="l" rtl="0">
              <a:spcBef>
                <a:spcPts val="1000"/>
              </a:spcBef>
              <a:spcAft>
                <a:spcPts val="0"/>
              </a:spcAft>
              <a:buSzPts val="3200"/>
              <a:buNone/>
            </a:pPr>
            <a:endParaRPr sz="3200" i="1" dirty="0"/>
          </a:p>
          <a:p>
            <a:pPr marL="0" lvl="0" indent="0" algn="l" rtl="0">
              <a:spcBef>
                <a:spcPts val="1000"/>
              </a:spcBef>
              <a:spcAft>
                <a:spcPts val="0"/>
              </a:spcAft>
              <a:buSzPts val="3200"/>
              <a:buNone/>
            </a:pPr>
            <a:endParaRPr sz="3200" i="1" dirty="0"/>
          </a:p>
          <a:p>
            <a:pPr marL="0" lvl="0" indent="0" algn="l" rtl="0">
              <a:spcBef>
                <a:spcPts val="1000"/>
              </a:spcBef>
              <a:spcAft>
                <a:spcPts val="0"/>
              </a:spcAft>
              <a:buSzPts val="3200"/>
              <a:buNone/>
            </a:pPr>
            <a:r>
              <a:rPr lang="en-US" sz="3200" i="1" dirty="0">
                <a:solidFill>
                  <a:schemeClr val="accent1"/>
                </a:solidFill>
              </a:rPr>
              <a:t>3. </a:t>
            </a:r>
            <a:r>
              <a:rPr lang="en-US" sz="3200" i="1" dirty="0">
                <a:solidFill>
                  <a:schemeClr val="dk1"/>
                </a:solidFill>
              </a:rPr>
              <a:t>Debt raising stage:</a:t>
            </a:r>
            <a:endParaRPr sz="3200" i="1" dirty="0">
              <a:solidFill>
                <a:schemeClr val="accent1"/>
              </a:solidFill>
            </a:endParaRPr>
          </a:p>
        </p:txBody>
      </p:sp>
      <p:sp>
        <p:nvSpPr>
          <p:cNvPr id="178" name="Google Shape;178;g907e09a821_0_16"/>
          <p:cNvSpPr txBox="1">
            <a:spLocks noGrp="1"/>
          </p:cNvSpPr>
          <p:nvPr>
            <p:ph type="body" idx="3"/>
          </p:nvPr>
        </p:nvSpPr>
        <p:spPr>
          <a:xfrm>
            <a:off x="5884342" y="-1450866"/>
            <a:ext cx="2999100" cy="5763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SzPts val="2400"/>
              <a:buNone/>
            </a:pPr>
            <a:endParaRPr dirty="0"/>
          </a:p>
        </p:txBody>
      </p:sp>
      <p:sp>
        <p:nvSpPr>
          <p:cNvPr id="179" name="Google Shape;179;g907e09a821_0_16"/>
          <p:cNvSpPr txBox="1">
            <a:spLocks noGrp="1"/>
          </p:cNvSpPr>
          <p:nvPr>
            <p:ph type="body" idx="4"/>
          </p:nvPr>
        </p:nvSpPr>
        <p:spPr>
          <a:xfrm>
            <a:off x="5199077" y="606136"/>
            <a:ext cx="3253800" cy="6252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800"/>
              <a:buChar char="•"/>
            </a:pPr>
            <a:r>
              <a:rPr lang="en-US" sz="2800" i="1"/>
              <a:t>Underwriters to the issue </a:t>
            </a:r>
            <a:endParaRPr/>
          </a:p>
          <a:p>
            <a:pPr marL="342900" lvl="0" indent="-342900" algn="l" rtl="0">
              <a:spcBef>
                <a:spcPts val="1000"/>
              </a:spcBef>
              <a:spcAft>
                <a:spcPts val="0"/>
              </a:spcAft>
              <a:buSzPts val="2800"/>
              <a:buChar char="•"/>
            </a:pPr>
            <a:r>
              <a:rPr lang="en-US" sz="2800" i="1"/>
              <a:t>Post issue management </a:t>
            </a:r>
            <a:endParaRPr/>
          </a:p>
          <a:p>
            <a:pPr marL="342900" lvl="0" indent="-342900" algn="l" rtl="0">
              <a:spcBef>
                <a:spcPts val="1000"/>
              </a:spcBef>
              <a:spcAft>
                <a:spcPts val="0"/>
              </a:spcAft>
              <a:buSzPts val="2800"/>
              <a:buChar char="•"/>
            </a:pPr>
            <a:r>
              <a:rPr lang="en-US" sz="2800" i="1"/>
              <a:t>Assistance IN ADR/ GDR</a:t>
            </a:r>
            <a:endParaRPr/>
          </a:p>
          <a:p>
            <a:pPr marL="342900" lvl="0" indent="-165100" algn="l" rtl="0">
              <a:spcBef>
                <a:spcPts val="1000"/>
              </a:spcBef>
              <a:spcAft>
                <a:spcPts val="0"/>
              </a:spcAft>
              <a:buSzPts val="2800"/>
              <a:buNone/>
            </a:pPr>
            <a:endParaRPr sz="2800" i="1"/>
          </a:p>
          <a:p>
            <a:pPr marL="342900" lvl="0" indent="-342900" algn="l" rtl="0">
              <a:spcBef>
                <a:spcPts val="1000"/>
              </a:spcBef>
              <a:spcAft>
                <a:spcPts val="0"/>
              </a:spcAft>
              <a:buSzPts val="2800"/>
              <a:buChar char="•"/>
            </a:pPr>
            <a:r>
              <a:rPr lang="en-US" sz="2800" i="1"/>
              <a:t>Management of debenture issue </a:t>
            </a:r>
            <a:endParaRPr/>
          </a:p>
          <a:p>
            <a:pPr marL="342900" lvl="0" indent="-342900" algn="l" rtl="0">
              <a:spcBef>
                <a:spcPts val="1000"/>
              </a:spcBef>
              <a:spcAft>
                <a:spcPts val="0"/>
              </a:spcAft>
              <a:buSzPts val="2800"/>
              <a:buChar char="•"/>
            </a:pPr>
            <a:r>
              <a:rPr lang="en-US" sz="2800" i="1"/>
              <a:t>Preparation of bankable proposal &amp; syndication of loan</a:t>
            </a:r>
            <a:endParaRPr sz="2800" i="1"/>
          </a:p>
        </p:txBody>
      </p:sp>
      <p:cxnSp>
        <p:nvCxnSpPr>
          <p:cNvPr id="180" name="Google Shape;180;g907e09a821_0_16"/>
          <p:cNvCxnSpPr/>
          <p:nvPr/>
        </p:nvCxnSpPr>
        <p:spPr>
          <a:xfrm>
            <a:off x="5199077" y="606135"/>
            <a:ext cx="0" cy="5974800"/>
          </a:xfrm>
          <a:prstGeom prst="straightConnector1">
            <a:avLst/>
          </a:prstGeom>
          <a:noFill/>
          <a:ln w="9525" cap="rnd" cmpd="sng">
            <a:solidFill>
              <a:srgbClr val="9D2D0F"/>
            </a:solidFill>
            <a:prstDash val="solid"/>
            <a:round/>
            <a:headEnd type="none" w="sm" len="sm"/>
            <a:tailEnd type="none" w="sm" len="sm"/>
          </a:ln>
        </p:spPr>
      </p:cxnSp>
      <p:cxnSp>
        <p:nvCxnSpPr>
          <p:cNvPr id="181" name="Google Shape;181;g907e09a821_0_16"/>
          <p:cNvCxnSpPr/>
          <p:nvPr/>
        </p:nvCxnSpPr>
        <p:spPr>
          <a:xfrm>
            <a:off x="1941907" y="3550228"/>
            <a:ext cx="6941700" cy="43200"/>
          </a:xfrm>
          <a:prstGeom prst="straightConnector1">
            <a:avLst/>
          </a:prstGeom>
          <a:noFill/>
          <a:ln w="9525" cap="rnd" cmpd="sng">
            <a:solidFill>
              <a:srgbClr val="9D2D0F"/>
            </a:solidFill>
            <a:prstDash val="solid"/>
            <a:round/>
            <a:headEnd type="none" w="sm" len="sm"/>
            <a:tailEnd type="none" w="sm" len="sm"/>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g907e09a821_0_27"/>
          <p:cNvSpPr/>
          <p:nvPr/>
        </p:nvSpPr>
        <p:spPr>
          <a:xfrm>
            <a:off x="1941908" y="606135"/>
            <a:ext cx="6941700" cy="5974800"/>
          </a:xfrm>
          <a:prstGeom prst="rect">
            <a:avLst/>
          </a:prstGeom>
          <a:solidFill>
            <a:schemeClr val="lt1"/>
          </a:solidFill>
          <a:ln w="15875" cap="rnd"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187" name="Google Shape;187;g907e09a821_0_27"/>
          <p:cNvSpPr txBox="1">
            <a:spLocks noGrp="1"/>
          </p:cNvSpPr>
          <p:nvPr>
            <p:ph type="title"/>
          </p:nvPr>
        </p:nvSpPr>
        <p:spPr>
          <a:xfrm>
            <a:off x="4721014" y="-1887026"/>
            <a:ext cx="3430500" cy="10644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62626"/>
              </a:buClr>
              <a:buSzPts val="3600"/>
              <a:buFont typeface="Century Gothic"/>
              <a:buNone/>
            </a:pPr>
            <a:endParaRPr/>
          </a:p>
        </p:txBody>
      </p:sp>
      <p:sp>
        <p:nvSpPr>
          <p:cNvPr id="188" name="Google Shape;188;g907e09a821_0_27"/>
          <p:cNvSpPr txBox="1">
            <a:spLocks noGrp="1"/>
          </p:cNvSpPr>
          <p:nvPr>
            <p:ph type="body" idx="1"/>
          </p:nvPr>
        </p:nvSpPr>
        <p:spPr>
          <a:xfrm>
            <a:off x="2380669" y="-1354820"/>
            <a:ext cx="2994600" cy="5763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SzPts val="2400"/>
              <a:buNone/>
            </a:pPr>
            <a:endParaRPr/>
          </a:p>
        </p:txBody>
      </p:sp>
      <p:sp>
        <p:nvSpPr>
          <p:cNvPr id="189" name="Google Shape;189;g907e09a821_0_27"/>
          <p:cNvSpPr txBox="1">
            <a:spLocks noGrp="1"/>
          </p:cNvSpPr>
          <p:nvPr>
            <p:ph type="body" idx="2"/>
          </p:nvPr>
        </p:nvSpPr>
        <p:spPr>
          <a:xfrm>
            <a:off x="1941909" y="606136"/>
            <a:ext cx="3257100" cy="5296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3200"/>
              <a:buNone/>
            </a:pPr>
            <a:r>
              <a:rPr lang="en-US" sz="3200" i="1">
                <a:solidFill>
                  <a:schemeClr val="accent1"/>
                </a:solidFill>
              </a:rPr>
              <a:t>4. </a:t>
            </a:r>
            <a:r>
              <a:rPr lang="en-US" sz="3200" i="1">
                <a:solidFill>
                  <a:schemeClr val="dk1"/>
                </a:solidFill>
              </a:rPr>
              <a:t>Working capital </a:t>
            </a:r>
            <a:endParaRPr/>
          </a:p>
          <a:p>
            <a:pPr marL="0" lvl="0" indent="0" algn="l" rtl="0">
              <a:spcBef>
                <a:spcPts val="1000"/>
              </a:spcBef>
              <a:spcAft>
                <a:spcPts val="0"/>
              </a:spcAft>
              <a:buSzPts val="3200"/>
              <a:buNone/>
            </a:pPr>
            <a:r>
              <a:rPr lang="en-US" sz="3200" i="1">
                <a:solidFill>
                  <a:schemeClr val="dk1"/>
                </a:solidFill>
              </a:rPr>
              <a:t>    raising stage:</a:t>
            </a:r>
            <a:endParaRPr/>
          </a:p>
          <a:p>
            <a:pPr marL="0" lvl="0" indent="0" algn="l" rtl="0">
              <a:spcBef>
                <a:spcPts val="1000"/>
              </a:spcBef>
              <a:spcAft>
                <a:spcPts val="0"/>
              </a:spcAft>
              <a:buSzPts val="3200"/>
              <a:buNone/>
            </a:pPr>
            <a:endParaRPr sz="3200" i="1">
              <a:solidFill>
                <a:schemeClr val="dk1"/>
              </a:solidFill>
            </a:endParaRPr>
          </a:p>
          <a:p>
            <a:pPr marL="0" lvl="0" indent="0" algn="l" rtl="0">
              <a:spcBef>
                <a:spcPts val="1000"/>
              </a:spcBef>
              <a:spcAft>
                <a:spcPts val="0"/>
              </a:spcAft>
              <a:buSzPts val="3200"/>
              <a:buNone/>
            </a:pPr>
            <a:r>
              <a:rPr lang="en-US" sz="3200" i="1">
                <a:solidFill>
                  <a:schemeClr val="accent1"/>
                </a:solidFill>
              </a:rPr>
              <a:t>5.</a:t>
            </a:r>
            <a:r>
              <a:rPr lang="en-US" sz="3200" i="1">
                <a:solidFill>
                  <a:schemeClr val="dk1"/>
                </a:solidFill>
              </a:rPr>
              <a:t> Strategic advice </a:t>
            </a:r>
            <a:endParaRPr/>
          </a:p>
          <a:p>
            <a:pPr marL="0" lvl="0" indent="0" algn="l" rtl="0">
              <a:spcBef>
                <a:spcPts val="1000"/>
              </a:spcBef>
              <a:spcAft>
                <a:spcPts val="0"/>
              </a:spcAft>
              <a:buSzPts val="3200"/>
              <a:buNone/>
            </a:pPr>
            <a:r>
              <a:rPr lang="en-US" sz="3200" i="1">
                <a:solidFill>
                  <a:schemeClr val="dk1"/>
                </a:solidFill>
              </a:rPr>
              <a:t>   stage:</a:t>
            </a:r>
            <a:endParaRPr sz="3200" i="1">
              <a:solidFill>
                <a:schemeClr val="accent1"/>
              </a:solidFill>
            </a:endParaRPr>
          </a:p>
        </p:txBody>
      </p:sp>
      <p:sp>
        <p:nvSpPr>
          <p:cNvPr id="190" name="Google Shape;190;g907e09a821_0_27"/>
          <p:cNvSpPr txBox="1">
            <a:spLocks noGrp="1"/>
          </p:cNvSpPr>
          <p:nvPr>
            <p:ph type="body" idx="3"/>
          </p:nvPr>
        </p:nvSpPr>
        <p:spPr>
          <a:xfrm rot="10800000" flipH="1">
            <a:off x="4936650" y="-4967245"/>
            <a:ext cx="2999100" cy="3856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SzPts val="2400"/>
              <a:buNone/>
            </a:pPr>
            <a:endParaRPr/>
          </a:p>
        </p:txBody>
      </p:sp>
      <p:sp>
        <p:nvSpPr>
          <p:cNvPr id="191" name="Google Shape;191;g907e09a821_0_27"/>
          <p:cNvSpPr txBox="1">
            <a:spLocks noGrp="1"/>
          </p:cNvSpPr>
          <p:nvPr>
            <p:ph type="body" idx="4"/>
          </p:nvPr>
        </p:nvSpPr>
        <p:spPr>
          <a:xfrm>
            <a:off x="5199079" y="606136"/>
            <a:ext cx="3253800" cy="5293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800"/>
              <a:buChar char="•"/>
            </a:pPr>
            <a:r>
              <a:rPr lang="en-US" sz="2800" i="1"/>
              <a:t>Assistance in arranging optimal finance </a:t>
            </a:r>
            <a:endParaRPr/>
          </a:p>
          <a:p>
            <a:pPr marL="342900" lvl="0" indent="-165100" algn="l" rtl="0">
              <a:spcBef>
                <a:spcPts val="1000"/>
              </a:spcBef>
              <a:spcAft>
                <a:spcPts val="0"/>
              </a:spcAft>
              <a:buSzPts val="2800"/>
              <a:buNone/>
            </a:pPr>
            <a:endParaRPr sz="2800" i="1"/>
          </a:p>
          <a:p>
            <a:pPr marL="342900" lvl="0" indent="-342900" algn="l" rtl="0">
              <a:spcBef>
                <a:spcPts val="1000"/>
              </a:spcBef>
              <a:spcAft>
                <a:spcPts val="0"/>
              </a:spcAft>
              <a:buSzPts val="2800"/>
              <a:buChar char="•"/>
            </a:pPr>
            <a:r>
              <a:rPr lang="en-US" sz="2800" i="1"/>
              <a:t>Advice on expansion programme </a:t>
            </a:r>
            <a:endParaRPr/>
          </a:p>
          <a:p>
            <a:pPr marL="342900" lvl="0" indent="-342900" algn="l" rtl="0">
              <a:spcBef>
                <a:spcPts val="1000"/>
              </a:spcBef>
              <a:spcAft>
                <a:spcPts val="0"/>
              </a:spcAft>
              <a:buSzPts val="2800"/>
              <a:buChar char="•"/>
            </a:pPr>
            <a:r>
              <a:rPr lang="en-US" sz="2800" i="1"/>
              <a:t>Advice on mergers &amp; acquisitions </a:t>
            </a:r>
            <a:endParaRPr/>
          </a:p>
          <a:p>
            <a:pPr marL="342900" lvl="0" indent="-342900" algn="l" rtl="0">
              <a:spcBef>
                <a:spcPts val="1000"/>
              </a:spcBef>
              <a:spcAft>
                <a:spcPts val="0"/>
              </a:spcAft>
              <a:buSzPts val="2800"/>
              <a:buChar char="•"/>
            </a:pPr>
            <a:r>
              <a:rPr lang="en-US" sz="2800" i="1"/>
              <a:t>Corporate structuring advice </a:t>
            </a:r>
            <a:endParaRPr sz="2800" i="1"/>
          </a:p>
        </p:txBody>
      </p:sp>
      <p:cxnSp>
        <p:nvCxnSpPr>
          <p:cNvPr id="192" name="Google Shape;192;g907e09a821_0_27"/>
          <p:cNvCxnSpPr/>
          <p:nvPr/>
        </p:nvCxnSpPr>
        <p:spPr>
          <a:xfrm rot="10800000">
            <a:off x="5199079" y="606108"/>
            <a:ext cx="0" cy="5974800"/>
          </a:xfrm>
          <a:prstGeom prst="straightConnector1">
            <a:avLst/>
          </a:prstGeom>
          <a:noFill/>
          <a:ln w="9525" cap="rnd" cmpd="sng">
            <a:solidFill>
              <a:srgbClr val="9D2D0F"/>
            </a:solidFill>
            <a:prstDash val="solid"/>
            <a:round/>
            <a:headEnd type="none" w="sm" len="sm"/>
            <a:tailEnd type="none" w="sm" len="sm"/>
          </a:ln>
        </p:spPr>
      </p:cxnSp>
      <p:cxnSp>
        <p:nvCxnSpPr>
          <p:cNvPr id="193" name="Google Shape;193;g907e09a821_0_27"/>
          <p:cNvCxnSpPr/>
          <p:nvPr/>
        </p:nvCxnSpPr>
        <p:spPr>
          <a:xfrm>
            <a:off x="1941907" y="2257607"/>
            <a:ext cx="6941700" cy="0"/>
          </a:xfrm>
          <a:prstGeom prst="straightConnector1">
            <a:avLst/>
          </a:prstGeom>
          <a:noFill/>
          <a:ln w="9525" cap="rnd" cmpd="sng">
            <a:solidFill>
              <a:srgbClr val="9D2D0F"/>
            </a:solidFill>
            <a:prstDash val="solid"/>
            <a:round/>
            <a:headEnd type="none" w="sm" len="sm"/>
            <a:tailEnd type="none" w="sm" len="sm"/>
          </a:ln>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31859B"/>
              </a:buClr>
              <a:buSzPts val="4400"/>
              <a:buFont typeface="Arial"/>
              <a:buNone/>
            </a:pPr>
            <a:r>
              <a:rPr lang="en-US">
                <a:solidFill>
                  <a:srgbClr val="31859B"/>
                </a:solidFill>
                <a:latin typeface="Arial"/>
                <a:ea typeface="Arial"/>
                <a:cs typeface="Arial"/>
                <a:sym typeface="Arial"/>
              </a:rPr>
              <a:t>Qualities of good merchant bankers</a:t>
            </a:r>
            <a:endParaRPr>
              <a:solidFill>
                <a:srgbClr val="31859B"/>
              </a:solidFill>
              <a:latin typeface="Arial"/>
              <a:ea typeface="Arial"/>
              <a:cs typeface="Arial"/>
              <a:sym typeface="Arial"/>
            </a:endParaRPr>
          </a:p>
        </p:txBody>
      </p:sp>
      <p:sp>
        <p:nvSpPr>
          <p:cNvPr id="199" name="Google Shape;199;p12"/>
          <p:cNvSpPr txBox="1">
            <a:spLocks noGrp="1"/>
          </p:cNvSpPr>
          <p:nvPr>
            <p:ph type="body" idx="1"/>
          </p:nvPr>
        </p:nvSpPr>
        <p:spPr>
          <a:xfrm>
            <a:off x="457200" y="1600200"/>
            <a:ext cx="8229600" cy="4525963"/>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a:bodyPr>
          <a:lstStyle/>
          <a:p>
            <a:pPr marL="342900" lvl="0" indent="-139700" algn="l" rtl="0">
              <a:spcBef>
                <a:spcPts val="0"/>
              </a:spcBef>
              <a:spcAft>
                <a:spcPts val="0"/>
              </a:spcAft>
              <a:buClr>
                <a:schemeClr val="dk1"/>
              </a:buClr>
              <a:buSzPts val="3200"/>
              <a:buNone/>
            </a:pPr>
            <a:endParaRPr/>
          </a:p>
        </p:txBody>
      </p:sp>
      <p:sp>
        <p:nvSpPr>
          <p:cNvPr id="200" name="Google Shape;200;p12"/>
          <p:cNvSpPr/>
          <p:nvPr/>
        </p:nvSpPr>
        <p:spPr>
          <a:xfrm>
            <a:off x="3238500" y="1674125"/>
            <a:ext cx="2514600" cy="1219200"/>
          </a:xfrm>
          <a:prstGeom prst="ellipse">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0" i="0" u="none" strike="noStrike" cap="none">
                <a:solidFill>
                  <a:schemeClr val="dk1"/>
                </a:solidFill>
                <a:latin typeface="Calibri"/>
                <a:ea typeface="Calibri"/>
                <a:cs typeface="Calibri"/>
                <a:sym typeface="Calibri"/>
              </a:rPr>
              <a:t>LEADERSHIP</a:t>
            </a:r>
            <a:endParaRPr sz="2400" b="0" i="0" u="none" strike="noStrike" cap="none">
              <a:solidFill>
                <a:schemeClr val="dk1"/>
              </a:solidFill>
              <a:latin typeface="Calibri"/>
              <a:ea typeface="Calibri"/>
              <a:cs typeface="Calibri"/>
              <a:sym typeface="Calibri"/>
            </a:endParaRPr>
          </a:p>
        </p:txBody>
      </p:sp>
      <p:sp>
        <p:nvSpPr>
          <p:cNvPr id="201" name="Google Shape;201;p12"/>
          <p:cNvSpPr/>
          <p:nvPr/>
        </p:nvSpPr>
        <p:spPr>
          <a:xfrm>
            <a:off x="705703" y="2893325"/>
            <a:ext cx="2133600" cy="1143000"/>
          </a:xfrm>
          <a:prstGeom prst="ellipse">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b="1" i="0" u="none" strike="noStrike" cap="none">
                <a:solidFill>
                  <a:schemeClr val="dk1"/>
                </a:solidFill>
                <a:latin typeface="Calibri"/>
                <a:ea typeface="Calibri"/>
                <a:cs typeface="Calibri"/>
                <a:sym typeface="Calibri"/>
              </a:rPr>
              <a:t>AGGRESSIVE ACTION</a:t>
            </a:r>
            <a:endParaRPr/>
          </a:p>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2" name="Google Shape;202;p12"/>
          <p:cNvSpPr/>
          <p:nvPr/>
        </p:nvSpPr>
        <p:spPr>
          <a:xfrm>
            <a:off x="3162300" y="4724400"/>
            <a:ext cx="2286000" cy="1243356"/>
          </a:xfrm>
          <a:prstGeom prst="ellipse">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i="0" u="none" strike="noStrike" cap="none">
                <a:solidFill>
                  <a:schemeClr val="dk1"/>
                </a:solidFill>
                <a:latin typeface="Calibri"/>
                <a:ea typeface="Calibri"/>
                <a:cs typeface="Calibri"/>
                <a:sym typeface="Calibri"/>
              </a:rPr>
              <a:t>CO-OPERATION AND FRIENDLINESS</a:t>
            </a:r>
            <a:endParaRPr/>
          </a:p>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3" name="Google Shape;203;p12"/>
          <p:cNvSpPr/>
          <p:nvPr/>
        </p:nvSpPr>
        <p:spPr>
          <a:xfrm>
            <a:off x="5867400" y="3139281"/>
            <a:ext cx="2362200" cy="1447800"/>
          </a:xfrm>
          <a:prstGeom prst="ellipse">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i="0" u="none" strike="noStrike" cap="none">
                <a:solidFill>
                  <a:schemeClr val="dk1"/>
                </a:solidFill>
                <a:latin typeface="Calibri"/>
                <a:ea typeface="Calibri"/>
                <a:cs typeface="Calibri"/>
                <a:sym typeface="Calibri"/>
              </a:rPr>
              <a:t>ATTITUDE TOWARDS PROBLEM SOLVING</a:t>
            </a:r>
            <a:endParaRPr/>
          </a:p>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 </a:t>
            </a: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1859B"/>
              </a:buClr>
              <a:buSzPts val="4400"/>
              <a:buFont typeface="Arial"/>
              <a:buNone/>
            </a:pPr>
            <a:r>
              <a:rPr lang="en-US">
                <a:solidFill>
                  <a:srgbClr val="31859B"/>
                </a:solidFill>
                <a:latin typeface="Arial"/>
                <a:ea typeface="Arial"/>
                <a:cs typeface="Arial"/>
                <a:sym typeface="Arial"/>
              </a:rPr>
              <a:t>Responsibilities of merchant bankers</a:t>
            </a:r>
            <a:endParaRPr>
              <a:solidFill>
                <a:srgbClr val="31859B"/>
              </a:solidFill>
              <a:latin typeface="Arial"/>
              <a:ea typeface="Arial"/>
              <a:cs typeface="Arial"/>
              <a:sym typeface="Arial"/>
            </a:endParaRPr>
          </a:p>
        </p:txBody>
      </p:sp>
      <p:sp>
        <p:nvSpPr>
          <p:cNvPr id="209" name="Google Shape;209;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3200"/>
              <a:buNone/>
            </a:pPr>
            <a:endParaRPr b="1"/>
          </a:p>
          <a:p>
            <a:pPr marL="342900" lvl="0" indent="-139700" algn="l" rtl="0">
              <a:spcBef>
                <a:spcPts val="640"/>
              </a:spcBef>
              <a:spcAft>
                <a:spcPts val="0"/>
              </a:spcAft>
              <a:buClr>
                <a:schemeClr val="dk1"/>
              </a:buClr>
              <a:buSzPts val="3200"/>
              <a:buNone/>
            </a:pPr>
            <a:endParaRPr b="1"/>
          </a:p>
          <a:p>
            <a:pPr marL="342900" lvl="0" indent="-139700" algn="l" rtl="0">
              <a:spcBef>
                <a:spcPts val="640"/>
              </a:spcBef>
              <a:spcAft>
                <a:spcPts val="0"/>
              </a:spcAft>
              <a:buClr>
                <a:schemeClr val="dk1"/>
              </a:buClr>
              <a:buSzPts val="3200"/>
              <a:buNone/>
            </a:pPr>
            <a:endParaRPr b="1"/>
          </a:p>
        </p:txBody>
      </p:sp>
      <p:sp>
        <p:nvSpPr>
          <p:cNvPr id="210" name="Google Shape;210;p13"/>
          <p:cNvSpPr/>
          <p:nvPr/>
        </p:nvSpPr>
        <p:spPr>
          <a:xfrm>
            <a:off x="1066800" y="1790132"/>
            <a:ext cx="2362200" cy="1393209"/>
          </a:xfrm>
          <a:prstGeom prst="ellipse">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i="0" u="none" strike="noStrike" cap="none">
                <a:solidFill>
                  <a:schemeClr val="dk1"/>
                </a:solidFill>
                <a:latin typeface="Calibri"/>
                <a:ea typeface="Calibri"/>
                <a:cs typeface="Calibri"/>
                <a:sym typeface="Calibri"/>
              </a:rPr>
              <a:t>Investor  protection</a:t>
            </a:r>
            <a:endParaRPr sz="2400" b="1" i="0" u="none" strike="noStrike" cap="none">
              <a:solidFill>
                <a:schemeClr val="dk1"/>
              </a:solidFill>
              <a:latin typeface="Calibri"/>
              <a:ea typeface="Calibri"/>
              <a:cs typeface="Calibri"/>
              <a:sym typeface="Calibri"/>
            </a:endParaRPr>
          </a:p>
        </p:txBody>
      </p:sp>
      <p:sp>
        <p:nvSpPr>
          <p:cNvPr id="211" name="Google Shape;211;p13"/>
          <p:cNvSpPr/>
          <p:nvPr/>
        </p:nvSpPr>
        <p:spPr>
          <a:xfrm>
            <a:off x="5646761" y="4548116"/>
            <a:ext cx="2438400" cy="1524000"/>
          </a:xfrm>
          <a:prstGeom prst="ellipse">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i="0" u="none" strike="noStrike" cap="none">
                <a:solidFill>
                  <a:schemeClr val="dk1"/>
                </a:solidFill>
                <a:latin typeface="Calibri"/>
                <a:ea typeface="Calibri"/>
                <a:cs typeface="Calibri"/>
                <a:sym typeface="Calibri"/>
              </a:rPr>
              <a:t>Project evaluation </a:t>
            </a:r>
            <a:endParaRPr sz="2400" b="1" i="0" u="none" strike="noStrike" cap="none">
              <a:solidFill>
                <a:schemeClr val="dk1"/>
              </a:solidFill>
              <a:latin typeface="Calibri"/>
              <a:ea typeface="Calibri"/>
              <a:cs typeface="Calibri"/>
              <a:sym typeface="Calibri"/>
            </a:endParaRPr>
          </a:p>
        </p:txBody>
      </p:sp>
      <p:sp>
        <p:nvSpPr>
          <p:cNvPr id="212" name="Google Shape;212;p13"/>
          <p:cNvSpPr/>
          <p:nvPr/>
        </p:nvSpPr>
        <p:spPr>
          <a:xfrm>
            <a:off x="800100" y="4572000"/>
            <a:ext cx="2362200" cy="1371600"/>
          </a:xfrm>
          <a:prstGeom prst="ellipse">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i="0" u="none" strike="noStrike" cap="none">
                <a:solidFill>
                  <a:schemeClr val="dk1"/>
                </a:solidFill>
                <a:latin typeface="Calibri"/>
                <a:ea typeface="Calibri"/>
                <a:cs typeface="Calibri"/>
                <a:sym typeface="Calibri"/>
              </a:rPr>
              <a:t>Legal aspect</a:t>
            </a:r>
            <a:endParaRPr sz="2400" b="1" i="0" u="none" strike="noStrike" cap="none">
              <a:solidFill>
                <a:schemeClr val="dk1"/>
              </a:solidFill>
              <a:latin typeface="Calibri"/>
              <a:ea typeface="Calibri"/>
              <a:cs typeface="Calibri"/>
              <a:sym typeface="Calibri"/>
            </a:endParaRPr>
          </a:p>
        </p:txBody>
      </p:sp>
      <p:sp>
        <p:nvSpPr>
          <p:cNvPr id="213" name="Google Shape;213;p13"/>
          <p:cNvSpPr/>
          <p:nvPr/>
        </p:nvSpPr>
        <p:spPr>
          <a:xfrm>
            <a:off x="5526206" y="1905000"/>
            <a:ext cx="2590800" cy="1417661"/>
          </a:xfrm>
          <a:prstGeom prst="ellipse">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i="0" u="none" strike="noStrike" cap="none">
                <a:solidFill>
                  <a:schemeClr val="dk1"/>
                </a:solidFill>
                <a:latin typeface="Calibri"/>
                <a:ea typeface="Calibri"/>
                <a:cs typeface="Calibri"/>
                <a:sym typeface="Calibri"/>
              </a:rPr>
              <a:t>Pricing of the issue</a:t>
            </a:r>
            <a:endParaRPr/>
          </a:p>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1859B"/>
              </a:buClr>
              <a:buSzPts val="4400"/>
              <a:buFont typeface="Arial"/>
              <a:buNone/>
            </a:pPr>
            <a:r>
              <a:rPr lang="en-US">
                <a:solidFill>
                  <a:srgbClr val="31859B"/>
                </a:solidFill>
                <a:latin typeface="Arial"/>
                <a:ea typeface="Arial"/>
                <a:cs typeface="Arial"/>
                <a:sym typeface="Arial"/>
              </a:rPr>
              <a:t>Guidelines for merchant bankers</a:t>
            </a:r>
            <a:endParaRPr>
              <a:solidFill>
                <a:srgbClr val="31859B"/>
              </a:solidFill>
              <a:latin typeface="Arial"/>
              <a:ea typeface="Arial"/>
              <a:cs typeface="Arial"/>
              <a:sym typeface="Arial"/>
            </a:endParaRPr>
          </a:p>
        </p:txBody>
      </p:sp>
      <p:sp>
        <p:nvSpPr>
          <p:cNvPr id="219" name="Google Shape;219;p14"/>
          <p:cNvSpPr txBox="1">
            <a:spLocks noGrp="1"/>
          </p:cNvSpPr>
          <p:nvPr>
            <p:ph type="body" idx="1"/>
          </p:nvPr>
        </p:nvSpPr>
        <p:spPr>
          <a:xfrm>
            <a:off x="457200" y="1600200"/>
            <a:ext cx="8229600" cy="4525963"/>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fontScale="62500" lnSpcReduction="20000"/>
          </a:bodyPr>
          <a:lstStyle/>
          <a:p>
            <a:pPr marL="342900" lvl="0" indent="-342900" algn="l" rtl="0">
              <a:lnSpc>
                <a:spcPct val="90000"/>
              </a:lnSpc>
              <a:spcBef>
                <a:spcPts val="0"/>
              </a:spcBef>
              <a:spcAft>
                <a:spcPts val="0"/>
              </a:spcAft>
              <a:buClr>
                <a:schemeClr val="dk1"/>
              </a:buClr>
              <a:buSzPts val="3200"/>
              <a:buChar char="•"/>
            </a:pPr>
            <a:r>
              <a:rPr lang="en-US" dirty="0">
                <a:solidFill>
                  <a:schemeClr val="dk1"/>
                </a:solidFill>
                <a:latin typeface="Calibri"/>
                <a:ea typeface="Calibri"/>
                <a:cs typeface="Calibri"/>
                <a:sym typeface="Calibri"/>
              </a:rPr>
              <a:t>The merchant banker should have a professional qualification</a:t>
            </a:r>
            <a:endParaRPr dirty="0"/>
          </a:p>
          <a:p>
            <a:pPr marL="342900" lvl="0" indent="-342900" algn="l" rtl="0">
              <a:lnSpc>
                <a:spcPct val="90000"/>
              </a:lnSpc>
              <a:spcBef>
                <a:spcPts val="640"/>
              </a:spcBef>
              <a:spcAft>
                <a:spcPts val="0"/>
              </a:spcAft>
              <a:buClr>
                <a:schemeClr val="dk1"/>
              </a:buClr>
              <a:buSzPts val="3200"/>
              <a:buChar char="•"/>
            </a:pPr>
            <a:r>
              <a:rPr lang="en-US" dirty="0">
                <a:solidFill>
                  <a:schemeClr val="dk1"/>
                </a:solidFill>
                <a:latin typeface="Calibri"/>
                <a:ea typeface="Calibri"/>
                <a:cs typeface="Calibri"/>
                <a:sym typeface="Calibri"/>
              </a:rPr>
              <a:t>Should comply with the SEBI regulations and submit reports accordingly- </a:t>
            </a:r>
          </a:p>
          <a:p>
            <a:pPr marL="342900" lvl="0" indent="-342900" algn="l" rtl="0">
              <a:lnSpc>
                <a:spcPct val="90000"/>
              </a:lnSpc>
              <a:spcBef>
                <a:spcPts val="640"/>
              </a:spcBef>
              <a:spcAft>
                <a:spcPts val="0"/>
              </a:spcAft>
              <a:buClr>
                <a:schemeClr val="dk1"/>
              </a:buClr>
              <a:buSzPts val="3200"/>
              <a:buChar char="•"/>
            </a:pPr>
            <a:r>
              <a:rPr lang="en-US" dirty="0"/>
              <a:t>Permission 3 years license</a:t>
            </a:r>
          </a:p>
          <a:p>
            <a:pPr marL="342900" lvl="0" indent="-342900" algn="l" rtl="0">
              <a:lnSpc>
                <a:spcPct val="90000"/>
              </a:lnSpc>
              <a:spcBef>
                <a:spcPts val="640"/>
              </a:spcBef>
              <a:spcAft>
                <a:spcPts val="0"/>
              </a:spcAft>
              <a:buClr>
                <a:schemeClr val="dk1"/>
              </a:buClr>
              <a:buSzPts val="3200"/>
              <a:buChar char="•"/>
            </a:pPr>
            <a:endParaRPr lang="en-US" dirty="0"/>
          </a:p>
          <a:p>
            <a:pPr marL="342900" lvl="0" indent="-342900" algn="l" rtl="0">
              <a:lnSpc>
                <a:spcPct val="90000"/>
              </a:lnSpc>
              <a:spcBef>
                <a:spcPts val="640"/>
              </a:spcBef>
              <a:spcAft>
                <a:spcPts val="0"/>
              </a:spcAft>
              <a:buClr>
                <a:schemeClr val="dk1"/>
              </a:buClr>
              <a:buSzPts val="3200"/>
              <a:buChar char="•"/>
            </a:pPr>
            <a:endParaRPr dirty="0"/>
          </a:p>
          <a:p>
            <a:pPr marL="342900" lvl="0" indent="-342900" algn="l" rtl="0">
              <a:lnSpc>
                <a:spcPct val="90000"/>
              </a:lnSpc>
              <a:spcBef>
                <a:spcPts val="640"/>
              </a:spcBef>
              <a:spcAft>
                <a:spcPts val="0"/>
              </a:spcAft>
              <a:buClr>
                <a:schemeClr val="dk1"/>
              </a:buClr>
              <a:buSzPts val="3200"/>
              <a:buChar char="•"/>
            </a:pPr>
            <a:r>
              <a:rPr lang="en-US" dirty="0">
                <a:solidFill>
                  <a:schemeClr val="dk1"/>
                </a:solidFill>
                <a:latin typeface="Calibri"/>
                <a:ea typeface="Calibri"/>
                <a:cs typeface="Calibri"/>
                <a:sym typeface="Calibri"/>
              </a:rPr>
              <a:t>Proper fees authorization annual renewal /should be collected by SEBI</a:t>
            </a:r>
          </a:p>
          <a:p>
            <a:pPr marL="342900" lvl="0" indent="-342900" algn="l" rtl="0">
              <a:lnSpc>
                <a:spcPct val="90000"/>
              </a:lnSpc>
              <a:spcBef>
                <a:spcPts val="640"/>
              </a:spcBef>
              <a:spcAft>
                <a:spcPts val="0"/>
              </a:spcAft>
              <a:buClr>
                <a:schemeClr val="dk1"/>
              </a:buClr>
              <a:buSzPts val="3200"/>
              <a:buChar char="•"/>
            </a:pPr>
            <a:r>
              <a:rPr lang="en-US" dirty="0">
                <a:solidFill>
                  <a:schemeClr val="accent6">
                    <a:lumMod val="75000"/>
                  </a:schemeClr>
                </a:solidFill>
              </a:rPr>
              <a:t>Category I leader </a:t>
            </a:r>
            <a:r>
              <a:rPr lang="en-US" dirty="0"/>
              <a:t>5crore (issue mgmt., portfolio management, underwriter, advisor)</a:t>
            </a:r>
          </a:p>
          <a:p>
            <a:pPr marL="342900" lvl="0" indent="-342900" algn="l" rtl="0">
              <a:lnSpc>
                <a:spcPct val="90000"/>
              </a:lnSpc>
              <a:spcBef>
                <a:spcPts val="640"/>
              </a:spcBef>
              <a:spcAft>
                <a:spcPts val="0"/>
              </a:spcAft>
              <a:buClr>
                <a:schemeClr val="dk1"/>
              </a:buClr>
              <a:buSzPts val="3200"/>
              <a:buChar char="•"/>
            </a:pPr>
            <a:r>
              <a:rPr lang="en-US" dirty="0"/>
              <a:t>C – ii 50L   portfolio management, underwriter, advisor)</a:t>
            </a:r>
          </a:p>
          <a:p>
            <a:pPr marL="342900" lvl="0" indent="-342900" algn="l" rtl="0">
              <a:lnSpc>
                <a:spcPct val="90000"/>
              </a:lnSpc>
              <a:spcBef>
                <a:spcPts val="640"/>
              </a:spcBef>
              <a:spcAft>
                <a:spcPts val="0"/>
              </a:spcAft>
              <a:buClr>
                <a:schemeClr val="dk1"/>
              </a:buClr>
              <a:buSzPts val="3200"/>
              <a:buChar char="•"/>
            </a:pPr>
            <a:r>
              <a:rPr lang="en-US" dirty="0"/>
              <a:t>C – iii 20L   underwriter, advisor</a:t>
            </a:r>
          </a:p>
          <a:p>
            <a:pPr marL="342900" lvl="0" indent="-342900" algn="l" rtl="0">
              <a:lnSpc>
                <a:spcPct val="90000"/>
              </a:lnSpc>
              <a:spcBef>
                <a:spcPts val="640"/>
              </a:spcBef>
              <a:spcAft>
                <a:spcPts val="0"/>
              </a:spcAft>
              <a:buClr>
                <a:schemeClr val="dk1"/>
              </a:buClr>
              <a:buSzPts val="3200"/>
              <a:buChar char="•"/>
            </a:pPr>
            <a:r>
              <a:rPr lang="en-US" dirty="0"/>
              <a:t>C- iv ----      advisor</a:t>
            </a:r>
            <a:endParaRPr dirty="0"/>
          </a:p>
          <a:p>
            <a:pPr marL="342900" lvl="0" indent="-342900" algn="l" rtl="0">
              <a:lnSpc>
                <a:spcPct val="90000"/>
              </a:lnSpc>
              <a:spcBef>
                <a:spcPts val="640"/>
              </a:spcBef>
              <a:spcAft>
                <a:spcPts val="0"/>
              </a:spcAft>
              <a:buClr>
                <a:schemeClr val="dk1"/>
              </a:buClr>
              <a:buSzPts val="3200"/>
              <a:buChar char="•"/>
            </a:pPr>
            <a:r>
              <a:rPr lang="en-US" dirty="0">
                <a:solidFill>
                  <a:schemeClr val="dk1"/>
                </a:solidFill>
                <a:latin typeface="Calibri"/>
                <a:ea typeface="Calibri"/>
                <a:cs typeface="Calibri"/>
                <a:sym typeface="Calibri"/>
              </a:rPr>
              <a:t>Proper information should be given when inspected by SEBI</a:t>
            </a:r>
            <a:endParaRPr dirty="0"/>
          </a:p>
          <a:p>
            <a:pPr marL="342900" lvl="0" indent="-342900" algn="l" rtl="0">
              <a:lnSpc>
                <a:spcPct val="90000"/>
              </a:lnSpc>
              <a:spcBef>
                <a:spcPts val="640"/>
              </a:spcBef>
              <a:spcAft>
                <a:spcPts val="0"/>
              </a:spcAft>
              <a:buClr>
                <a:schemeClr val="dk1"/>
              </a:buClr>
              <a:buSzPts val="3200"/>
              <a:buChar char="•"/>
            </a:pPr>
            <a:r>
              <a:rPr lang="en-US" dirty="0">
                <a:solidFill>
                  <a:schemeClr val="dk1"/>
                </a:solidFill>
                <a:latin typeface="Calibri"/>
                <a:ea typeface="Calibri"/>
                <a:cs typeface="Calibri"/>
                <a:sym typeface="Calibri"/>
              </a:rPr>
              <a:t>The Merchant banker will be suspended if found violation of guidelines </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1859B"/>
              </a:buClr>
              <a:buSzPts val="3959"/>
              <a:buFont typeface="Arial"/>
              <a:buNone/>
            </a:pPr>
            <a:r>
              <a:rPr lang="en-US" sz="3959">
                <a:solidFill>
                  <a:srgbClr val="31859B"/>
                </a:solidFill>
                <a:latin typeface="Arial"/>
                <a:ea typeface="Arial"/>
                <a:cs typeface="Arial"/>
                <a:sym typeface="Arial"/>
              </a:rPr>
              <a:t>Scope of merchant banking in India </a:t>
            </a:r>
            <a:endParaRPr sz="3959">
              <a:solidFill>
                <a:srgbClr val="31859B"/>
              </a:solidFill>
              <a:latin typeface="Arial"/>
              <a:ea typeface="Arial"/>
              <a:cs typeface="Arial"/>
              <a:sym typeface="Arial"/>
            </a:endParaRPr>
          </a:p>
        </p:txBody>
      </p:sp>
      <p:sp>
        <p:nvSpPr>
          <p:cNvPr id="225" name="Google Shape;225;p15"/>
          <p:cNvSpPr txBox="1">
            <a:spLocks noGrp="1"/>
          </p:cNvSpPr>
          <p:nvPr>
            <p:ph type="body" idx="1"/>
          </p:nvPr>
        </p:nvSpPr>
        <p:spPr>
          <a:xfrm>
            <a:off x="457200" y="1600200"/>
            <a:ext cx="8229600" cy="4525963"/>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dirty="0">
                <a:solidFill>
                  <a:schemeClr val="dk1"/>
                </a:solidFill>
                <a:latin typeface="Calibri"/>
                <a:ea typeface="Calibri"/>
                <a:cs typeface="Calibri"/>
                <a:sym typeface="Calibri"/>
              </a:rPr>
              <a:t>Entry of foreign investors.</a:t>
            </a:r>
            <a:endParaRPr dirty="0"/>
          </a:p>
          <a:p>
            <a:pPr marL="342900" lvl="0" indent="-342900" algn="l" rtl="0">
              <a:spcBef>
                <a:spcPts val="640"/>
              </a:spcBef>
              <a:spcAft>
                <a:spcPts val="0"/>
              </a:spcAft>
              <a:buClr>
                <a:schemeClr val="dk1"/>
              </a:buClr>
              <a:buSzPts val="3200"/>
              <a:buChar char="•"/>
            </a:pPr>
            <a:r>
              <a:rPr lang="en-US" dirty="0">
                <a:solidFill>
                  <a:schemeClr val="dk1"/>
                </a:solidFill>
                <a:latin typeface="Calibri"/>
                <a:ea typeface="Calibri"/>
                <a:cs typeface="Calibri"/>
                <a:sym typeface="Calibri"/>
              </a:rPr>
              <a:t>Corporate restructuring.</a:t>
            </a:r>
            <a:endParaRPr dirty="0"/>
          </a:p>
          <a:p>
            <a:pPr marL="342900" lvl="0" indent="-342900" algn="l" rtl="0">
              <a:spcBef>
                <a:spcPts val="640"/>
              </a:spcBef>
              <a:spcAft>
                <a:spcPts val="0"/>
              </a:spcAft>
              <a:buClr>
                <a:schemeClr val="dk1"/>
              </a:buClr>
              <a:buSzPts val="3200"/>
              <a:buChar char="•"/>
            </a:pPr>
            <a:r>
              <a:rPr lang="en-US" dirty="0">
                <a:solidFill>
                  <a:schemeClr val="dk1"/>
                </a:solidFill>
                <a:latin typeface="Calibri"/>
                <a:ea typeface="Calibri"/>
                <a:cs typeface="Calibri"/>
                <a:sym typeface="Calibri"/>
              </a:rPr>
              <a:t>Growth of new issue market.</a:t>
            </a:r>
            <a:endParaRPr dirty="0"/>
          </a:p>
          <a:p>
            <a:pPr marL="342900" lvl="0" indent="-342900" algn="l" rtl="0">
              <a:spcBef>
                <a:spcPts val="640"/>
              </a:spcBef>
              <a:spcAft>
                <a:spcPts val="0"/>
              </a:spcAft>
              <a:buClr>
                <a:schemeClr val="dk1"/>
              </a:buClr>
              <a:buSzPts val="3200"/>
              <a:buChar char="•"/>
            </a:pPr>
            <a:r>
              <a:rPr lang="en-US" dirty="0">
                <a:solidFill>
                  <a:schemeClr val="dk1"/>
                </a:solidFill>
                <a:latin typeface="Calibri"/>
                <a:ea typeface="Calibri"/>
                <a:cs typeface="Calibri"/>
                <a:sym typeface="Calibri"/>
              </a:rPr>
              <a:t>Innovation in financial investments.</a:t>
            </a:r>
            <a:endParaRPr dirty="0"/>
          </a:p>
          <a:p>
            <a:pPr marL="342900" lvl="0" indent="-139700" algn="l" rtl="0">
              <a:spcBef>
                <a:spcPts val="640"/>
              </a:spcBef>
              <a:spcAft>
                <a:spcPts val="0"/>
              </a:spcAft>
              <a:buClr>
                <a:schemeClr val="dk1"/>
              </a:buClr>
              <a:buSzPts val="32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g8e317af5fc_0_0"/>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What do you mean by Merchant bank?</a:t>
            </a:r>
            <a:endParaRPr/>
          </a:p>
        </p:txBody>
      </p:sp>
      <p:sp>
        <p:nvSpPr>
          <p:cNvPr id="91" name="Google Shape;91;g8e317af5fc_0_0"/>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610F2-B875-4741-9E84-A417D2F5EA38}"/>
              </a:ext>
            </a:extLst>
          </p:cNvPr>
          <p:cNvSpPr>
            <a:spLocks noGrp="1"/>
          </p:cNvSpPr>
          <p:nvPr>
            <p:ph type="title"/>
          </p:nvPr>
        </p:nvSpPr>
        <p:spPr/>
        <p:txBody>
          <a:bodyPr/>
          <a:lstStyle/>
          <a:p>
            <a:r>
              <a:rPr lang="en-US" dirty="0"/>
              <a:t>Challenges</a:t>
            </a:r>
            <a:endParaRPr lang="en-IN" dirty="0"/>
          </a:p>
        </p:txBody>
      </p:sp>
      <p:sp>
        <p:nvSpPr>
          <p:cNvPr id="3" name="Text Placeholder 2">
            <a:extLst>
              <a:ext uri="{FF2B5EF4-FFF2-40B4-BE49-F238E27FC236}">
                <a16:creationId xmlns:a16="http://schemas.microsoft.com/office/drawing/2014/main" id="{9C3F0D1B-9DC1-45F0-829D-87231ACAAB32}"/>
              </a:ext>
            </a:extLst>
          </p:cNvPr>
          <p:cNvSpPr>
            <a:spLocks noGrp="1"/>
          </p:cNvSpPr>
          <p:nvPr>
            <p:ph type="body" idx="1"/>
          </p:nvPr>
        </p:nvSpPr>
        <p:spPr/>
        <p:txBody>
          <a:bodyPr/>
          <a:lstStyle/>
          <a:p>
            <a:r>
              <a:rPr lang="en-US" dirty="0"/>
              <a:t>Entry Restrictions</a:t>
            </a:r>
          </a:p>
          <a:p>
            <a:r>
              <a:rPr lang="en-US" dirty="0"/>
              <a:t>Industry </a:t>
            </a:r>
            <a:r>
              <a:rPr lang="en-US" dirty="0" err="1"/>
              <a:t>comparmentalisation</a:t>
            </a:r>
            <a:r>
              <a:rPr lang="en-US" dirty="0"/>
              <a:t> – MB, HP,LEASING, VENTURE C…</a:t>
            </a:r>
          </a:p>
          <a:p>
            <a:r>
              <a:rPr lang="en-US" dirty="0"/>
              <a:t>MALAFIDE PRACTICES</a:t>
            </a:r>
          </a:p>
          <a:p>
            <a:r>
              <a:rPr lang="en-US" dirty="0"/>
              <a:t>NON COOPERATION COMAPANIES</a:t>
            </a:r>
          </a:p>
          <a:p>
            <a:r>
              <a:rPr lang="en-US" dirty="0"/>
              <a:t>POOR NEW ISSUES MARKET</a:t>
            </a:r>
          </a:p>
          <a:p>
            <a:endParaRPr lang="en-IN" dirty="0"/>
          </a:p>
        </p:txBody>
      </p:sp>
    </p:spTree>
    <p:extLst>
      <p:ext uri="{BB962C8B-B14F-4D97-AF65-F5344CB8AC3E}">
        <p14:creationId xmlns:p14="http://schemas.microsoft.com/office/powerpoint/2010/main" val="2529256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1859B"/>
              </a:buClr>
              <a:buSzPts val="4400"/>
              <a:buFont typeface="Arial"/>
              <a:buNone/>
            </a:pPr>
            <a:r>
              <a:rPr lang="en-US">
                <a:solidFill>
                  <a:srgbClr val="31859B"/>
                </a:solidFill>
                <a:latin typeface="Arial"/>
                <a:ea typeface="Arial"/>
                <a:cs typeface="Arial"/>
                <a:sym typeface="Arial"/>
              </a:rPr>
              <a:t>Main merchant banking companies</a:t>
            </a:r>
            <a:endParaRPr>
              <a:solidFill>
                <a:srgbClr val="31859B"/>
              </a:solidFill>
              <a:latin typeface="Arial"/>
              <a:ea typeface="Arial"/>
              <a:cs typeface="Arial"/>
              <a:sym typeface="Arial"/>
            </a:endParaRPr>
          </a:p>
        </p:txBody>
      </p:sp>
      <p:sp>
        <p:nvSpPr>
          <p:cNvPr id="231" name="Google Shape;231;p16"/>
          <p:cNvSpPr txBox="1">
            <a:spLocks noGrp="1"/>
          </p:cNvSpPr>
          <p:nvPr>
            <p:ph type="body" idx="1"/>
          </p:nvPr>
        </p:nvSpPr>
        <p:spPr>
          <a:xfrm>
            <a:off x="457200" y="1600200"/>
            <a:ext cx="8229600" cy="4525963"/>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Clr>
                <a:schemeClr val="dk1"/>
              </a:buClr>
              <a:buSzPts val="3200"/>
              <a:buChar char="•"/>
            </a:pPr>
            <a:r>
              <a:rPr lang="en-US" b="1" dirty="0">
                <a:solidFill>
                  <a:schemeClr val="dk1"/>
                </a:solidFill>
                <a:latin typeface="Calibri"/>
                <a:ea typeface="Calibri"/>
                <a:cs typeface="Calibri"/>
                <a:sym typeface="Calibri"/>
              </a:rPr>
              <a:t>Public sector</a:t>
            </a:r>
            <a:endParaRPr dirty="0"/>
          </a:p>
          <a:p>
            <a:pPr marL="514350" lvl="0" indent="-514350" algn="l" rtl="0">
              <a:lnSpc>
                <a:spcPct val="90000"/>
              </a:lnSpc>
              <a:spcBef>
                <a:spcPts val="640"/>
              </a:spcBef>
              <a:spcAft>
                <a:spcPts val="0"/>
              </a:spcAft>
              <a:buClr>
                <a:schemeClr val="dk1"/>
              </a:buClr>
              <a:buSzPts val="3200"/>
              <a:buFont typeface="Calibri"/>
              <a:buAutoNum type="arabicPeriod"/>
            </a:pPr>
            <a:r>
              <a:rPr lang="en-US" dirty="0">
                <a:solidFill>
                  <a:schemeClr val="dk1"/>
                </a:solidFill>
                <a:latin typeface="Calibri"/>
                <a:ea typeface="Calibri"/>
                <a:cs typeface="Calibri"/>
                <a:sym typeface="Calibri"/>
              </a:rPr>
              <a:t>Bank of Maharashtra</a:t>
            </a:r>
            <a:endParaRPr dirty="0"/>
          </a:p>
          <a:p>
            <a:pPr marL="514350" lvl="0" indent="-514350" algn="l" rtl="0">
              <a:lnSpc>
                <a:spcPct val="90000"/>
              </a:lnSpc>
              <a:spcBef>
                <a:spcPts val="640"/>
              </a:spcBef>
              <a:spcAft>
                <a:spcPts val="0"/>
              </a:spcAft>
              <a:buClr>
                <a:schemeClr val="dk1"/>
              </a:buClr>
              <a:buSzPts val="3200"/>
              <a:buFont typeface="Calibri"/>
              <a:buAutoNum type="arabicPeriod"/>
            </a:pPr>
            <a:r>
              <a:rPr lang="en-US" dirty="0">
                <a:solidFill>
                  <a:schemeClr val="dk1"/>
                </a:solidFill>
                <a:latin typeface="Calibri"/>
                <a:ea typeface="Calibri"/>
                <a:cs typeface="Calibri"/>
                <a:sym typeface="Calibri"/>
              </a:rPr>
              <a:t>Punjab national bank</a:t>
            </a:r>
            <a:endParaRPr dirty="0"/>
          </a:p>
          <a:p>
            <a:pPr marL="514350" lvl="0" indent="-514350" algn="l" rtl="0">
              <a:lnSpc>
                <a:spcPct val="90000"/>
              </a:lnSpc>
              <a:spcBef>
                <a:spcPts val="640"/>
              </a:spcBef>
              <a:spcAft>
                <a:spcPts val="0"/>
              </a:spcAft>
              <a:buClr>
                <a:schemeClr val="dk1"/>
              </a:buClr>
              <a:buSzPts val="3200"/>
              <a:buFont typeface="Calibri"/>
              <a:buAutoNum type="arabicPeriod"/>
            </a:pPr>
            <a:r>
              <a:rPr lang="en-US" dirty="0">
                <a:solidFill>
                  <a:schemeClr val="dk1"/>
                </a:solidFill>
                <a:latin typeface="Calibri"/>
                <a:ea typeface="Calibri"/>
                <a:cs typeface="Calibri"/>
                <a:sym typeface="Calibri"/>
              </a:rPr>
              <a:t>IFCI financial services LTD</a:t>
            </a:r>
            <a:endParaRPr dirty="0"/>
          </a:p>
          <a:p>
            <a:pPr marL="342900" lvl="0" indent="-342900" algn="l" rtl="0">
              <a:lnSpc>
                <a:spcPct val="90000"/>
              </a:lnSpc>
              <a:spcBef>
                <a:spcPts val="640"/>
              </a:spcBef>
              <a:spcAft>
                <a:spcPts val="0"/>
              </a:spcAft>
              <a:buClr>
                <a:schemeClr val="dk1"/>
              </a:buClr>
              <a:buSzPts val="3200"/>
              <a:buChar char="•"/>
            </a:pPr>
            <a:r>
              <a:rPr lang="en-US" b="1" dirty="0">
                <a:solidFill>
                  <a:schemeClr val="dk1"/>
                </a:solidFill>
                <a:latin typeface="Calibri"/>
                <a:ea typeface="Calibri"/>
                <a:cs typeface="Calibri"/>
                <a:sym typeface="Calibri"/>
              </a:rPr>
              <a:t>Private sector</a:t>
            </a:r>
            <a:endParaRPr dirty="0"/>
          </a:p>
          <a:p>
            <a:pPr marL="514350" lvl="0" indent="-514350" algn="l" rtl="0">
              <a:lnSpc>
                <a:spcPct val="90000"/>
              </a:lnSpc>
              <a:spcBef>
                <a:spcPts val="640"/>
              </a:spcBef>
              <a:spcAft>
                <a:spcPts val="0"/>
              </a:spcAft>
              <a:buClr>
                <a:schemeClr val="dk1"/>
              </a:buClr>
              <a:buSzPts val="3200"/>
              <a:buFont typeface="Calibri"/>
              <a:buAutoNum type="arabicPeriod"/>
            </a:pPr>
            <a:r>
              <a:rPr lang="en-US" dirty="0">
                <a:solidFill>
                  <a:schemeClr val="dk1"/>
                </a:solidFill>
                <a:latin typeface="Calibri"/>
                <a:ea typeface="Calibri"/>
                <a:cs typeface="Calibri"/>
                <a:sym typeface="Calibri"/>
              </a:rPr>
              <a:t>Axis bank LTD</a:t>
            </a:r>
            <a:endParaRPr dirty="0"/>
          </a:p>
          <a:p>
            <a:pPr marL="514350" lvl="0" indent="-514350" algn="l" rtl="0">
              <a:lnSpc>
                <a:spcPct val="90000"/>
              </a:lnSpc>
              <a:spcBef>
                <a:spcPts val="640"/>
              </a:spcBef>
              <a:spcAft>
                <a:spcPts val="0"/>
              </a:spcAft>
              <a:buClr>
                <a:schemeClr val="dk1"/>
              </a:buClr>
              <a:buSzPts val="3200"/>
              <a:buFont typeface="Calibri"/>
              <a:buAutoNum type="arabicPeriod"/>
            </a:pPr>
            <a:r>
              <a:rPr lang="en-US" dirty="0">
                <a:solidFill>
                  <a:schemeClr val="dk1"/>
                </a:solidFill>
                <a:latin typeface="Calibri"/>
                <a:ea typeface="Calibri"/>
                <a:cs typeface="Calibri"/>
                <a:sym typeface="Calibri"/>
              </a:rPr>
              <a:t>Kotak Mahindra capital </a:t>
            </a:r>
            <a:endParaRPr dirty="0"/>
          </a:p>
          <a:p>
            <a:pPr marL="514350" lvl="0" indent="-514350" algn="l" rtl="0">
              <a:lnSpc>
                <a:spcPct val="90000"/>
              </a:lnSpc>
              <a:spcBef>
                <a:spcPts val="640"/>
              </a:spcBef>
              <a:spcAft>
                <a:spcPts val="0"/>
              </a:spcAft>
              <a:buClr>
                <a:schemeClr val="dk1"/>
              </a:buClr>
              <a:buSzPts val="3200"/>
              <a:buFont typeface="Calibri"/>
              <a:buAutoNum type="arabicPeriod"/>
            </a:pPr>
            <a:r>
              <a:rPr lang="en-US" dirty="0">
                <a:solidFill>
                  <a:schemeClr val="dk1"/>
                </a:solidFill>
                <a:latin typeface="Calibri"/>
                <a:ea typeface="Calibri"/>
                <a:cs typeface="Calibri"/>
                <a:sym typeface="Calibri"/>
              </a:rPr>
              <a:t>Yes bank LTD</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1859B"/>
              </a:buClr>
              <a:buSzPts val="4400"/>
              <a:buFont typeface="Arial"/>
              <a:buNone/>
            </a:pPr>
            <a:r>
              <a:rPr lang="en-US">
                <a:solidFill>
                  <a:srgbClr val="31859B"/>
                </a:solidFill>
                <a:latin typeface="Arial"/>
                <a:ea typeface="Arial"/>
                <a:cs typeface="Arial"/>
                <a:sym typeface="Arial"/>
              </a:rPr>
              <a:t>Key foreign players </a:t>
            </a:r>
            <a:endParaRPr>
              <a:solidFill>
                <a:srgbClr val="31859B"/>
              </a:solidFill>
              <a:latin typeface="Arial"/>
              <a:ea typeface="Arial"/>
              <a:cs typeface="Arial"/>
              <a:sym typeface="Arial"/>
            </a:endParaRPr>
          </a:p>
        </p:txBody>
      </p:sp>
      <p:pic>
        <p:nvPicPr>
          <p:cNvPr id="237" name="Google Shape;237;p17"/>
          <p:cNvPicPr preferRelativeResize="0">
            <a:picLocks noGrp="1"/>
          </p:cNvPicPr>
          <p:nvPr>
            <p:ph type="body" idx="1"/>
          </p:nvPr>
        </p:nvPicPr>
        <p:blipFill rotWithShape="1">
          <a:blip r:embed="rId3">
            <a:alphaModFix/>
          </a:blip>
          <a:srcRect/>
          <a:stretch/>
        </p:blipFill>
        <p:spPr>
          <a:xfrm>
            <a:off x="381000" y="1219200"/>
            <a:ext cx="3733800" cy="1963258"/>
          </a:xfrm>
          <a:prstGeom prst="rect">
            <a:avLst/>
          </a:prstGeom>
          <a:noFill/>
          <a:ln>
            <a:noFill/>
          </a:ln>
        </p:spPr>
      </p:pic>
      <p:pic>
        <p:nvPicPr>
          <p:cNvPr id="238" name="Google Shape;238;p17"/>
          <p:cNvPicPr preferRelativeResize="0"/>
          <p:nvPr/>
        </p:nvPicPr>
        <p:blipFill rotWithShape="1">
          <a:blip r:embed="rId4">
            <a:alphaModFix/>
          </a:blip>
          <a:srcRect/>
          <a:stretch/>
        </p:blipFill>
        <p:spPr>
          <a:xfrm>
            <a:off x="2838450" y="3179046"/>
            <a:ext cx="3562350" cy="1285875"/>
          </a:xfrm>
          <a:prstGeom prst="rect">
            <a:avLst/>
          </a:prstGeom>
          <a:noFill/>
          <a:ln>
            <a:noFill/>
          </a:ln>
        </p:spPr>
      </p:pic>
      <p:pic>
        <p:nvPicPr>
          <p:cNvPr id="239" name="Google Shape;239;p17"/>
          <p:cNvPicPr preferRelativeResize="0"/>
          <p:nvPr/>
        </p:nvPicPr>
        <p:blipFill rotWithShape="1">
          <a:blip r:embed="rId5">
            <a:alphaModFix/>
          </a:blip>
          <a:srcRect/>
          <a:stretch/>
        </p:blipFill>
        <p:spPr>
          <a:xfrm>
            <a:off x="5934075" y="4724400"/>
            <a:ext cx="2752725" cy="16573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18"/>
          <p:cNvSpPr txBox="1">
            <a:spLocks noGrp="1"/>
          </p:cNvSpPr>
          <p:nvPr>
            <p:ph type="title"/>
          </p:nvPr>
        </p:nvSpPr>
        <p:spPr>
          <a:xfrm>
            <a:off x="457200" y="356875"/>
            <a:ext cx="8229600" cy="10608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1859B"/>
              </a:buClr>
              <a:buSzPts val="4400"/>
              <a:buFont typeface="Arial"/>
              <a:buNone/>
            </a:pPr>
            <a:r>
              <a:rPr lang="en-US">
                <a:solidFill>
                  <a:srgbClr val="31859B"/>
                </a:solidFill>
                <a:latin typeface="Arial"/>
                <a:ea typeface="Arial"/>
                <a:cs typeface="Arial"/>
                <a:sym typeface="Arial"/>
              </a:rPr>
              <a:t>Conclusion </a:t>
            </a:r>
            <a:endParaRPr>
              <a:solidFill>
                <a:srgbClr val="31859B"/>
              </a:solidFill>
              <a:latin typeface="Arial"/>
              <a:ea typeface="Arial"/>
              <a:cs typeface="Arial"/>
              <a:sym typeface="Arial"/>
            </a:endParaRPr>
          </a:p>
        </p:txBody>
      </p:sp>
      <p:sp>
        <p:nvSpPr>
          <p:cNvPr id="245" name="Google Shape;245;p18"/>
          <p:cNvSpPr txBox="1">
            <a:spLocks noGrp="1"/>
          </p:cNvSpPr>
          <p:nvPr>
            <p:ph type="body" idx="1"/>
          </p:nvPr>
        </p:nvSpPr>
        <p:spPr>
          <a:xfrm>
            <a:off x="457200" y="1600200"/>
            <a:ext cx="8229600" cy="4525963"/>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Clr>
                <a:schemeClr val="dk1"/>
              </a:buClr>
              <a:buSzPts val="2960"/>
              <a:buChar char="•"/>
            </a:pPr>
            <a:r>
              <a:rPr lang="en-US" sz="2960">
                <a:solidFill>
                  <a:schemeClr val="dk1"/>
                </a:solidFill>
                <a:latin typeface="Calibri"/>
                <a:ea typeface="Calibri"/>
                <a:cs typeface="Calibri"/>
                <a:sym typeface="Calibri"/>
              </a:rPr>
              <a:t>Merchant banking plays a very important role. It helps the corporate companies to develop in various fields of business.</a:t>
            </a:r>
            <a:endParaRPr/>
          </a:p>
          <a:p>
            <a:pPr marL="342900" lvl="0" indent="-342900" algn="l" rtl="0">
              <a:lnSpc>
                <a:spcPct val="90000"/>
              </a:lnSpc>
              <a:spcBef>
                <a:spcPts val="592"/>
              </a:spcBef>
              <a:spcAft>
                <a:spcPts val="0"/>
              </a:spcAft>
              <a:buClr>
                <a:schemeClr val="dk1"/>
              </a:buClr>
              <a:buSzPts val="2960"/>
              <a:buChar char="•"/>
            </a:pPr>
            <a:r>
              <a:rPr lang="en-US" sz="2960">
                <a:solidFill>
                  <a:schemeClr val="dk1"/>
                </a:solidFill>
                <a:latin typeface="Calibri"/>
                <a:ea typeface="Calibri"/>
                <a:cs typeface="Calibri"/>
                <a:sym typeface="Calibri"/>
              </a:rPr>
              <a:t>Function of merchant bankers varies from country to country</a:t>
            </a:r>
            <a:endParaRPr/>
          </a:p>
          <a:p>
            <a:pPr marL="342900" lvl="0" indent="-342900" algn="l" rtl="0">
              <a:lnSpc>
                <a:spcPct val="90000"/>
              </a:lnSpc>
              <a:spcBef>
                <a:spcPts val="592"/>
              </a:spcBef>
              <a:spcAft>
                <a:spcPts val="0"/>
              </a:spcAft>
              <a:buClr>
                <a:schemeClr val="dk1"/>
              </a:buClr>
              <a:buSzPts val="2960"/>
              <a:buChar char="•"/>
            </a:pPr>
            <a:r>
              <a:rPr lang="en-US" sz="2960">
                <a:solidFill>
                  <a:schemeClr val="dk1"/>
                </a:solidFill>
                <a:latin typeface="Calibri"/>
                <a:ea typeface="Calibri"/>
                <a:cs typeface="Calibri"/>
                <a:sym typeface="Calibri"/>
              </a:rPr>
              <a:t>In india merchant bankers are allowed to undertake those activities which are related to securities market including issue management and are prohibited from carrying on fund based activities.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251" name="Google Shape;251;p19"/>
          <p:cNvSpPr txBox="1">
            <a:spLocks noGrp="1"/>
          </p:cNvSpPr>
          <p:nvPr>
            <p:ph type="body" idx="1"/>
          </p:nvPr>
        </p:nvSpPr>
        <p:spPr>
          <a:xfrm>
            <a:off x="457200" y="1600200"/>
            <a:ext cx="8229600" cy="4525963"/>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a:bodyPr>
          <a:lstStyle/>
          <a:p>
            <a:pPr marL="0" lvl="0" indent="0" algn="ctr" rtl="0">
              <a:spcBef>
                <a:spcPts val="0"/>
              </a:spcBef>
              <a:spcAft>
                <a:spcPts val="0"/>
              </a:spcAft>
              <a:buClr>
                <a:srgbClr val="5F497A"/>
              </a:buClr>
              <a:buSzPts val="9600"/>
              <a:buNone/>
            </a:pPr>
            <a:r>
              <a:rPr lang="en-US" sz="9600">
                <a:solidFill>
                  <a:srgbClr val="5F497A"/>
                </a:solidFill>
                <a:latin typeface="Arial"/>
                <a:ea typeface="Arial"/>
                <a:cs typeface="Arial"/>
                <a:sym typeface="Arial"/>
              </a:rPr>
              <a:t>Thank you </a:t>
            </a:r>
            <a:endParaRPr sz="9600">
              <a:solidFill>
                <a:srgbClr val="5F497A"/>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1859B"/>
              </a:buClr>
              <a:buSzPts val="4400"/>
              <a:buFont typeface="Arial"/>
              <a:buNone/>
            </a:pPr>
            <a:r>
              <a:rPr lang="en-US" i="1">
                <a:solidFill>
                  <a:srgbClr val="31859B"/>
                </a:solidFill>
                <a:latin typeface="Arial"/>
                <a:ea typeface="Arial"/>
                <a:cs typeface="Arial"/>
                <a:sym typeface="Arial"/>
              </a:rPr>
              <a:t>Introduction</a:t>
            </a:r>
            <a:endParaRPr i="1">
              <a:solidFill>
                <a:srgbClr val="31859B"/>
              </a:solidFill>
              <a:latin typeface="Arial"/>
              <a:ea typeface="Arial"/>
              <a:cs typeface="Arial"/>
              <a:sym typeface="Arial"/>
            </a:endParaRPr>
          </a:p>
        </p:txBody>
      </p:sp>
      <p:sp>
        <p:nvSpPr>
          <p:cNvPr id="97" name="Google Shape;97;p2"/>
          <p:cNvSpPr txBox="1">
            <a:spLocks noGrp="1"/>
          </p:cNvSpPr>
          <p:nvPr>
            <p:ph type="body" idx="1"/>
          </p:nvPr>
        </p:nvSpPr>
        <p:spPr>
          <a:xfrm>
            <a:off x="457200" y="1600200"/>
            <a:ext cx="8229600" cy="4525963"/>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Clr>
                <a:schemeClr val="dk1"/>
              </a:buClr>
              <a:buSzPts val="2720"/>
              <a:buChar char="•"/>
            </a:pPr>
            <a:r>
              <a:rPr lang="en-US" sz="2720">
                <a:solidFill>
                  <a:schemeClr val="dk1"/>
                </a:solidFill>
                <a:latin typeface="Calibri"/>
                <a:ea typeface="Calibri"/>
                <a:cs typeface="Calibri"/>
                <a:sym typeface="Calibri"/>
              </a:rPr>
              <a:t>Merchant banking is an entity that performs different types of financial activities for its clients. It does not provide an regular banking services to regular public.</a:t>
            </a:r>
            <a:endParaRPr/>
          </a:p>
          <a:p>
            <a:pPr marL="342900" lvl="0" indent="-342900" algn="l" rtl="0">
              <a:lnSpc>
                <a:spcPct val="90000"/>
              </a:lnSpc>
              <a:spcBef>
                <a:spcPts val="544"/>
              </a:spcBef>
              <a:spcAft>
                <a:spcPts val="0"/>
              </a:spcAft>
              <a:buClr>
                <a:schemeClr val="dk1"/>
              </a:buClr>
              <a:buSzPts val="2720"/>
              <a:buChar char="•"/>
            </a:pPr>
            <a:r>
              <a:rPr lang="en-US" sz="2720">
                <a:solidFill>
                  <a:schemeClr val="dk1"/>
                </a:solidFill>
                <a:latin typeface="Calibri"/>
                <a:ea typeface="Calibri"/>
                <a:cs typeface="Calibri"/>
                <a:sym typeface="Calibri"/>
              </a:rPr>
              <a:t>Merchant bank provides advisory services on corporate matters to the firms in which they invest.</a:t>
            </a:r>
            <a:endParaRPr/>
          </a:p>
          <a:p>
            <a:pPr marL="342900" lvl="0" indent="-342900" algn="l" rtl="0">
              <a:lnSpc>
                <a:spcPct val="90000"/>
              </a:lnSpc>
              <a:spcBef>
                <a:spcPts val="544"/>
              </a:spcBef>
              <a:spcAft>
                <a:spcPts val="0"/>
              </a:spcAft>
              <a:buClr>
                <a:schemeClr val="dk1"/>
              </a:buClr>
              <a:buSzPts val="2720"/>
              <a:buChar char="•"/>
            </a:pPr>
            <a:r>
              <a:rPr lang="en-US" sz="2720">
                <a:solidFill>
                  <a:schemeClr val="dk1"/>
                </a:solidFill>
                <a:latin typeface="Calibri"/>
                <a:ea typeface="Calibri"/>
                <a:cs typeface="Calibri"/>
                <a:sym typeface="Calibri"/>
              </a:rPr>
              <a:t>They are also experts in international trade, which make them specialists in dealing with multinational corporations.</a:t>
            </a:r>
            <a:endParaRPr/>
          </a:p>
          <a:p>
            <a:pPr marL="342900" lvl="0" indent="-342900" algn="l" rtl="0">
              <a:lnSpc>
                <a:spcPct val="90000"/>
              </a:lnSpc>
              <a:spcBef>
                <a:spcPts val="544"/>
              </a:spcBef>
              <a:spcAft>
                <a:spcPts val="0"/>
              </a:spcAft>
              <a:buClr>
                <a:schemeClr val="dk1"/>
              </a:buClr>
              <a:buSzPts val="2720"/>
              <a:buChar char="•"/>
            </a:pPr>
            <a:r>
              <a:rPr lang="en-US" sz="2720">
                <a:solidFill>
                  <a:schemeClr val="dk1"/>
                </a:solidFill>
                <a:latin typeface="Calibri"/>
                <a:ea typeface="Calibri"/>
                <a:cs typeface="Calibri"/>
                <a:sym typeface="Calibri"/>
              </a:rPr>
              <a:t>They also give expert advice on mergers and acquisition, and, Project counseling.</a:t>
            </a:r>
            <a:endParaRPr sz="272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body" idx="1"/>
          </p:nvPr>
        </p:nvSpPr>
        <p:spPr>
          <a:xfrm>
            <a:off x="457200" y="1600200"/>
            <a:ext cx="8229600" cy="4525963"/>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Clr>
                <a:schemeClr val="dk1"/>
              </a:buClr>
              <a:buSzPts val="3200"/>
              <a:buChar char="•"/>
            </a:pPr>
            <a:r>
              <a:rPr lang="en-US">
                <a:solidFill>
                  <a:schemeClr val="dk1"/>
                </a:solidFill>
                <a:latin typeface="Calibri"/>
                <a:ea typeface="Calibri"/>
                <a:cs typeface="Calibri"/>
                <a:sym typeface="Calibri"/>
              </a:rPr>
              <a:t>In the USA, the historical term Merchant bank refers to an ‘Investment Bank’.</a:t>
            </a:r>
            <a:endParaRPr/>
          </a:p>
          <a:p>
            <a:pPr marL="342900" lvl="0" indent="-342900" algn="l" rtl="0">
              <a:lnSpc>
                <a:spcPct val="90000"/>
              </a:lnSpc>
              <a:spcBef>
                <a:spcPts val="640"/>
              </a:spcBef>
              <a:spcAft>
                <a:spcPts val="0"/>
              </a:spcAft>
              <a:buClr>
                <a:schemeClr val="dk1"/>
              </a:buClr>
              <a:buSzPts val="3200"/>
              <a:buChar char="•"/>
            </a:pPr>
            <a:r>
              <a:rPr lang="en-US">
                <a:solidFill>
                  <a:schemeClr val="dk1"/>
                </a:solidFill>
                <a:latin typeface="Calibri"/>
                <a:ea typeface="Calibri"/>
                <a:cs typeface="Calibri"/>
                <a:sym typeface="Calibri"/>
              </a:rPr>
              <a:t>Their activities are regulated by SEBI.</a:t>
            </a:r>
            <a:endParaRPr/>
          </a:p>
          <a:p>
            <a:pPr marL="342900" lvl="0" indent="-342900" algn="l" rtl="0">
              <a:lnSpc>
                <a:spcPct val="90000"/>
              </a:lnSpc>
              <a:spcBef>
                <a:spcPts val="640"/>
              </a:spcBef>
              <a:spcAft>
                <a:spcPts val="0"/>
              </a:spcAft>
              <a:buClr>
                <a:schemeClr val="dk1"/>
              </a:buClr>
              <a:buSzPts val="3200"/>
              <a:buChar char="•"/>
            </a:pPr>
            <a:r>
              <a:rPr lang="en-US">
                <a:solidFill>
                  <a:schemeClr val="dk1"/>
                </a:solidFill>
                <a:latin typeface="Calibri"/>
                <a:ea typeface="Calibri"/>
                <a:cs typeface="Calibri"/>
                <a:sym typeface="Calibri"/>
              </a:rPr>
              <a:t>Popular merchant banks of India are:</a:t>
            </a:r>
            <a:endParaRPr/>
          </a:p>
          <a:p>
            <a:pPr marL="514350" lvl="0" indent="-514350" algn="l" rtl="0">
              <a:lnSpc>
                <a:spcPct val="90000"/>
              </a:lnSpc>
              <a:spcBef>
                <a:spcPts val="640"/>
              </a:spcBef>
              <a:spcAft>
                <a:spcPts val="0"/>
              </a:spcAft>
              <a:buClr>
                <a:schemeClr val="dk1"/>
              </a:buClr>
              <a:buSzPts val="3200"/>
              <a:buFont typeface="Calibri"/>
              <a:buAutoNum type="arabicPeriod"/>
            </a:pPr>
            <a:r>
              <a:rPr lang="en-US">
                <a:solidFill>
                  <a:schemeClr val="dk1"/>
                </a:solidFill>
                <a:latin typeface="Calibri"/>
                <a:ea typeface="Calibri"/>
                <a:cs typeface="Calibri"/>
                <a:sym typeface="Calibri"/>
              </a:rPr>
              <a:t>JP Morgan</a:t>
            </a:r>
            <a:endParaRPr/>
          </a:p>
          <a:p>
            <a:pPr marL="514350" lvl="0" indent="-514350" algn="l" rtl="0">
              <a:lnSpc>
                <a:spcPct val="90000"/>
              </a:lnSpc>
              <a:spcBef>
                <a:spcPts val="640"/>
              </a:spcBef>
              <a:spcAft>
                <a:spcPts val="0"/>
              </a:spcAft>
              <a:buClr>
                <a:schemeClr val="dk1"/>
              </a:buClr>
              <a:buSzPts val="3200"/>
              <a:buFont typeface="Calibri"/>
              <a:buAutoNum type="arabicPeriod"/>
            </a:pPr>
            <a:r>
              <a:rPr lang="en-US">
                <a:solidFill>
                  <a:schemeClr val="dk1"/>
                </a:solidFill>
                <a:latin typeface="Calibri"/>
                <a:ea typeface="Calibri"/>
                <a:cs typeface="Calibri"/>
                <a:sym typeface="Calibri"/>
              </a:rPr>
              <a:t>JM Financial</a:t>
            </a:r>
            <a:endParaRPr/>
          </a:p>
          <a:p>
            <a:pPr marL="514350" lvl="0" indent="-514350" algn="l" rtl="0">
              <a:lnSpc>
                <a:spcPct val="90000"/>
              </a:lnSpc>
              <a:spcBef>
                <a:spcPts val="640"/>
              </a:spcBef>
              <a:spcAft>
                <a:spcPts val="0"/>
              </a:spcAft>
              <a:buClr>
                <a:schemeClr val="dk1"/>
              </a:buClr>
              <a:buSzPts val="3200"/>
              <a:buFont typeface="Calibri"/>
              <a:buAutoNum type="arabicPeriod"/>
            </a:pPr>
            <a:r>
              <a:rPr lang="en-US">
                <a:solidFill>
                  <a:schemeClr val="dk1"/>
                </a:solidFill>
                <a:latin typeface="Calibri"/>
                <a:ea typeface="Calibri"/>
                <a:cs typeface="Calibri"/>
                <a:sym typeface="Calibri"/>
              </a:rPr>
              <a:t>Goldman</a:t>
            </a:r>
            <a:endParaRPr/>
          </a:p>
          <a:p>
            <a:pPr marL="514350" lvl="0" indent="-514350" algn="l" rtl="0">
              <a:lnSpc>
                <a:spcPct val="90000"/>
              </a:lnSpc>
              <a:spcBef>
                <a:spcPts val="640"/>
              </a:spcBef>
              <a:spcAft>
                <a:spcPts val="0"/>
              </a:spcAft>
              <a:buClr>
                <a:schemeClr val="dk1"/>
              </a:buClr>
              <a:buSzPts val="3200"/>
              <a:buFont typeface="Calibri"/>
              <a:buAutoNum type="arabicPeriod"/>
            </a:pPr>
            <a:r>
              <a:rPr lang="en-US">
                <a:solidFill>
                  <a:schemeClr val="dk1"/>
                </a:solidFill>
                <a:latin typeface="Calibri"/>
                <a:ea typeface="Calibri"/>
                <a:cs typeface="Calibri"/>
                <a:sym typeface="Calibri"/>
              </a:rPr>
              <a:t>Citi</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1859B"/>
              </a:buClr>
              <a:buSzPts val="4400"/>
              <a:buFont typeface="Arial"/>
              <a:buNone/>
            </a:pPr>
            <a:r>
              <a:rPr lang="en-US">
                <a:solidFill>
                  <a:srgbClr val="31859B"/>
                </a:solidFill>
                <a:latin typeface="Arial"/>
                <a:ea typeface="Arial"/>
                <a:cs typeface="Arial"/>
                <a:sym typeface="Arial"/>
              </a:rPr>
              <a:t>Definition</a:t>
            </a:r>
            <a:endParaRPr>
              <a:solidFill>
                <a:srgbClr val="31859B"/>
              </a:solidFill>
              <a:latin typeface="Arial"/>
              <a:ea typeface="Arial"/>
              <a:cs typeface="Arial"/>
              <a:sym typeface="Arial"/>
            </a:endParaRPr>
          </a:p>
        </p:txBody>
      </p:sp>
      <p:sp>
        <p:nvSpPr>
          <p:cNvPr id="108" name="Google Shape;108;p4"/>
          <p:cNvSpPr txBox="1">
            <a:spLocks noGrp="1"/>
          </p:cNvSpPr>
          <p:nvPr>
            <p:ph type="body" idx="1"/>
          </p:nvPr>
        </p:nvSpPr>
        <p:spPr>
          <a:xfrm>
            <a:off x="457200" y="1600200"/>
            <a:ext cx="8229600" cy="4525963"/>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a:solidFill>
                  <a:schemeClr val="dk1"/>
                </a:solidFill>
                <a:latin typeface="Calibri"/>
                <a:ea typeface="Calibri"/>
                <a:cs typeface="Calibri"/>
                <a:sym typeface="Calibri"/>
              </a:rPr>
              <a:t>Rule 2(E) of SEBI rules 1992, defines Merchant Banking as, “any person who is engaged in the business of issue management either by making arrangements regarding selling, buying, or subscribing to securities as manager-consultant, advisor or rendering corporate advisory services in relation to such issue management.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1859B"/>
              </a:buClr>
              <a:buSzPts val="4400"/>
              <a:buFont typeface="Arial"/>
              <a:buNone/>
            </a:pPr>
            <a:r>
              <a:rPr lang="en-US">
                <a:solidFill>
                  <a:srgbClr val="31859B"/>
                </a:solidFill>
                <a:latin typeface="Arial"/>
                <a:ea typeface="Arial"/>
                <a:cs typeface="Arial"/>
                <a:sym typeface="Arial"/>
              </a:rPr>
              <a:t>Features</a:t>
            </a:r>
            <a:endParaRPr>
              <a:solidFill>
                <a:srgbClr val="31859B"/>
              </a:solidFill>
              <a:latin typeface="Arial"/>
              <a:ea typeface="Arial"/>
              <a:cs typeface="Arial"/>
              <a:sym typeface="Arial"/>
            </a:endParaRPr>
          </a:p>
        </p:txBody>
      </p:sp>
      <p:sp>
        <p:nvSpPr>
          <p:cNvPr id="114" name="Google Shape;114;p5"/>
          <p:cNvSpPr txBox="1">
            <a:spLocks noGrp="1"/>
          </p:cNvSpPr>
          <p:nvPr>
            <p:ph type="body" idx="1"/>
          </p:nvPr>
        </p:nvSpPr>
        <p:spPr>
          <a:xfrm>
            <a:off x="457200" y="1600200"/>
            <a:ext cx="8229600" cy="4525963"/>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a:solidFill>
                  <a:schemeClr val="dk1"/>
                </a:solidFill>
                <a:latin typeface="Calibri"/>
                <a:ea typeface="Calibri"/>
                <a:cs typeface="Calibri"/>
                <a:sym typeface="Calibri"/>
              </a:rPr>
              <a:t>Providing consultancy services is the key feature of merchant banking in India</a:t>
            </a:r>
            <a:endParaRPr/>
          </a:p>
          <a:p>
            <a:pPr marL="342900" lvl="0" indent="-342900" algn="l" rtl="0">
              <a:spcBef>
                <a:spcPts val="640"/>
              </a:spcBef>
              <a:spcAft>
                <a:spcPts val="0"/>
              </a:spcAft>
              <a:buClr>
                <a:schemeClr val="dk1"/>
              </a:buClr>
              <a:buSzPts val="3200"/>
              <a:buChar char="•"/>
            </a:pPr>
            <a:r>
              <a:rPr lang="en-US">
                <a:solidFill>
                  <a:schemeClr val="dk1"/>
                </a:solidFill>
                <a:latin typeface="Calibri"/>
                <a:ea typeface="Calibri"/>
                <a:cs typeface="Calibri"/>
                <a:sym typeface="Calibri"/>
              </a:rPr>
              <a:t>Acts as an financial engineer.</a:t>
            </a:r>
            <a:endParaRPr/>
          </a:p>
          <a:p>
            <a:pPr marL="342900" lvl="0" indent="-342900" algn="l" rtl="0">
              <a:spcBef>
                <a:spcPts val="640"/>
              </a:spcBef>
              <a:spcAft>
                <a:spcPts val="0"/>
              </a:spcAft>
              <a:buClr>
                <a:schemeClr val="dk1"/>
              </a:buClr>
              <a:buSzPts val="3200"/>
              <a:buChar char="•"/>
            </a:pPr>
            <a:r>
              <a:rPr lang="en-US">
                <a:solidFill>
                  <a:schemeClr val="dk1"/>
                </a:solidFill>
                <a:latin typeface="Calibri"/>
                <a:ea typeface="Calibri"/>
                <a:cs typeface="Calibri"/>
                <a:sym typeface="Calibri"/>
              </a:rPr>
              <a:t>Promotion of financial surplus.</a:t>
            </a:r>
            <a:endParaRPr/>
          </a:p>
          <a:p>
            <a:pPr marL="342900" lvl="0" indent="-342900" algn="l" rtl="0">
              <a:spcBef>
                <a:spcPts val="640"/>
              </a:spcBef>
              <a:spcAft>
                <a:spcPts val="0"/>
              </a:spcAft>
              <a:buClr>
                <a:schemeClr val="dk1"/>
              </a:buClr>
              <a:buSzPts val="3200"/>
              <a:buChar char="•"/>
            </a:pPr>
            <a:r>
              <a:rPr lang="en-US">
                <a:solidFill>
                  <a:schemeClr val="dk1"/>
                </a:solidFill>
                <a:latin typeface="Calibri"/>
                <a:ea typeface="Calibri"/>
                <a:cs typeface="Calibri"/>
                <a:sym typeface="Calibri"/>
              </a:rPr>
              <a:t>A variety of services are offered to help in the growth of capital markets.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1859B"/>
              </a:buClr>
              <a:buSzPts val="4400"/>
              <a:buFont typeface="Arial"/>
              <a:buNone/>
            </a:pPr>
            <a:r>
              <a:rPr lang="en-US">
                <a:solidFill>
                  <a:srgbClr val="31859B"/>
                </a:solidFill>
                <a:latin typeface="Arial"/>
                <a:ea typeface="Arial"/>
                <a:cs typeface="Arial"/>
                <a:sym typeface="Arial"/>
              </a:rPr>
              <a:t>Objectives</a:t>
            </a:r>
            <a:endParaRPr>
              <a:solidFill>
                <a:srgbClr val="31859B"/>
              </a:solidFill>
              <a:latin typeface="Arial"/>
              <a:ea typeface="Arial"/>
              <a:cs typeface="Arial"/>
              <a:sym typeface="Arial"/>
            </a:endParaRPr>
          </a:p>
        </p:txBody>
      </p:sp>
      <p:sp>
        <p:nvSpPr>
          <p:cNvPr id="120" name="Google Shape;120;p6"/>
          <p:cNvSpPr txBox="1">
            <a:spLocks noGrp="1"/>
          </p:cNvSpPr>
          <p:nvPr>
            <p:ph type="body" idx="1"/>
          </p:nvPr>
        </p:nvSpPr>
        <p:spPr>
          <a:xfrm>
            <a:off x="457200" y="1600200"/>
            <a:ext cx="8229600" cy="4525963"/>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a:solidFill>
                  <a:schemeClr val="dk1"/>
                </a:solidFill>
                <a:latin typeface="Calibri"/>
                <a:ea typeface="Calibri"/>
                <a:cs typeface="Calibri"/>
                <a:sym typeface="Calibri"/>
              </a:rPr>
              <a:t>Channelizing  the financial surplus of the general public into productive investment avenues.</a:t>
            </a:r>
            <a:endParaRPr/>
          </a:p>
          <a:p>
            <a:pPr marL="342900" lvl="0" indent="-342900" algn="l" rtl="0">
              <a:spcBef>
                <a:spcPts val="640"/>
              </a:spcBef>
              <a:spcAft>
                <a:spcPts val="0"/>
              </a:spcAft>
              <a:buClr>
                <a:schemeClr val="dk1"/>
              </a:buClr>
              <a:buSzPts val="3200"/>
              <a:buChar char="•"/>
            </a:pPr>
            <a:r>
              <a:rPr lang="en-US">
                <a:solidFill>
                  <a:schemeClr val="dk1"/>
                </a:solidFill>
                <a:latin typeface="Calibri"/>
                <a:ea typeface="Calibri"/>
                <a:cs typeface="Calibri"/>
                <a:sym typeface="Calibri"/>
              </a:rPr>
              <a:t>Providing long term funds to projects or companies.</a:t>
            </a:r>
            <a:endParaRPr/>
          </a:p>
          <a:p>
            <a:pPr marL="342900" lvl="0" indent="-342900" algn="l" rtl="0">
              <a:spcBef>
                <a:spcPts val="640"/>
              </a:spcBef>
              <a:spcAft>
                <a:spcPts val="0"/>
              </a:spcAft>
              <a:buClr>
                <a:schemeClr val="dk1"/>
              </a:buClr>
              <a:buSzPts val="3200"/>
              <a:buChar char="•"/>
            </a:pPr>
            <a:r>
              <a:rPr lang="en-US">
                <a:solidFill>
                  <a:schemeClr val="dk1"/>
                </a:solidFill>
                <a:latin typeface="Calibri"/>
                <a:ea typeface="Calibri"/>
                <a:cs typeface="Calibri"/>
                <a:sym typeface="Calibri"/>
              </a:rPr>
              <a:t>Portfolio management </a:t>
            </a:r>
            <a:endParaRPr/>
          </a:p>
          <a:p>
            <a:pPr marL="342900" lvl="0" indent="-342900" algn="l" rtl="0">
              <a:spcBef>
                <a:spcPts val="640"/>
              </a:spcBef>
              <a:spcAft>
                <a:spcPts val="0"/>
              </a:spcAft>
              <a:buClr>
                <a:schemeClr val="dk1"/>
              </a:buClr>
              <a:buSzPts val="3200"/>
              <a:buChar char="•"/>
            </a:pPr>
            <a:r>
              <a:rPr lang="en-US">
                <a:solidFill>
                  <a:schemeClr val="dk1"/>
                </a:solidFill>
                <a:latin typeface="Calibri"/>
                <a:ea typeface="Calibri"/>
                <a:cs typeface="Calibri"/>
                <a:sym typeface="Calibri"/>
              </a:rPr>
              <a:t>Corporate advisory and issue management</a:t>
            </a:r>
            <a:endParaRPr/>
          </a:p>
          <a:p>
            <a:pPr marL="0" lvl="0" indent="0" algn="l" rtl="0">
              <a:spcBef>
                <a:spcPts val="640"/>
              </a:spcBef>
              <a:spcAft>
                <a:spcPts val="0"/>
              </a:spcAft>
              <a:buClr>
                <a:schemeClr val="dk1"/>
              </a:buClr>
              <a:buSzPts val="320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31859B"/>
              </a:buClr>
              <a:buSzPts val="4400"/>
              <a:buFont typeface="Arial"/>
              <a:buNone/>
            </a:pPr>
            <a:r>
              <a:rPr lang="en-US">
                <a:solidFill>
                  <a:srgbClr val="31859B"/>
                </a:solidFill>
                <a:latin typeface="Arial"/>
                <a:ea typeface="Arial"/>
                <a:cs typeface="Arial"/>
                <a:sym typeface="Arial"/>
              </a:rPr>
              <a:t>History</a:t>
            </a:r>
            <a:br>
              <a:rPr lang="en-US">
                <a:solidFill>
                  <a:srgbClr val="31859B"/>
                </a:solidFill>
                <a:latin typeface="Arial"/>
                <a:ea typeface="Arial"/>
                <a:cs typeface="Arial"/>
                <a:sym typeface="Arial"/>
              </a:rPr>
            </a:br>
            <a:endParaRPr>
              <a:solidFill>
                <a:srgbClr val="31859B"/>
              </a:solidFill>
              <a:latin typeface="Arial"/>
              <a:ea typeface="Arial"/>
              <a:cs typeface="Arial"/>
              <a:sym typeface="Arial"/>
            </a:endParaRPr>
          </a:p>
        </p:txBody>
      </p:sp>
      <p:sp>
        <p:nvSpPr>
          <p:cNvPr id="126" name="Google Shape;126;p7"/>
          <p:cNvSpPr txBox="1">
            <a:spLocks noGrp="1"/>
          </p:cNvSpPr>
          <p:nvPr>
            <p:ph type="body" idx="1"/>
          </p:nvPr>
        </p:nvSpPr>
        <p:spPr>
          <a:xfrm>
            <a:off x="457200" y="1600200"/>
            <a:ext cx="8229600" cy="4525963"/>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Clr>
                <a:schemeClr val="dk1"/>
              </a:buClr>
              <a:buSzPts val="2800"/>
              <a:buChar char="•"/>
            </a:pPr>
            <a:r>
              <a:rPr lang="en-US" sz="2800">
                <a:solidFill>
                  <a:schemeClr val="dk1"/>
                </a:solidFill>
                <a:latin typeface="Calibri"/>
                <a:ea typeface="Calibri"/>
                <a:cs typeface="Calibri"/>
                <a:sym typeface="Calibri"/>
              </a:rPr>
              <a:t>Merchant banking started in Italy in late medieval times </a:t>
            </a:r>
            <a:endParaRPr/>
          </a:p>
          <a:p>
            <a:pPr marL="342900" lvl="0" indent="-342900" algn="l" rtl="0">
              <a:lnSpc>
                <a:spcPct val="90000"/>
              </a:lnSpc>
              <a:spcBef>
                <a:spcPts val="560"/>
              </a:spcBef>
              <a:spcAft>
                <a:spcPts val="0"/>
              </a:spcAft>
              <a:buClr>
                <a:schemeClr val="dk1"/>
              </a:buClr>
              <a:buSzPts val="2800"/>
              <a:buChar char="•"/>
            </a:pPr>
            <a:r>
              <a:rPr lang="en-US" sz="2800">
                <a:solidFill>
                  <a:schemeClr val="dk1"/>
                </a:solidFill>
                <a:latin typeface="Calibri"/>
                <a:ea typeface="Calibri"/>
                <a:cs typeface="Calibri"/>
                <a:sym typeface="Calibri"/>
              </a:rPr>
              <a:t>Reached in France during the seventeenth century</a:t>
            </a:r>
            <a:endParaRPr/>
          </a:p>
          <a:p>
            <a:pPr marL="342900" lvl="0" indent="-342900" algn="l" rtl="0">
              <a:lnSpc>
                <a:spcPct val="90000"/>
              </a:lnSpc>
              <a:spcBef>
                <a:spcPts val="560"/>
              </a:spcBef>
              <a:spcAft>
                <a:spcPts val="0"/>
              </a:spcAft>
              <a:buClr>
                <a:schemeClr val="dk1"/>
              </a:buClr>
              <a:buSzPts val="2800"/>
              <a:buChar char="•"/>
            </a:pPr>
            <a:r>
              <a:rPr lang="en-US" sz="2800">
                <a:solidFill>
                  <a:schemeClr val="dk1"/>
                </a:solidFill>
                <a:latin typeface="Calibri"/>
                <a:ea typeface="Calibri"/>
                <a:cs typeface="Calibri"/>
                <a:sym typeface="Calibri"/>
              </a:rPr>
              <a:t>Italian merchant bankers introduced merchant banking in England in eighteenth century</a:t>
            </a:r>
            <a:endParaRPr/>
          </a:p>
          <a:p>
            <a:pPr marL="342900" lvl="0" indent="-342900" algn="l" rtl="0">
              <a:lnSpc>
                <a:spcPct val="90000"/>
              </a:lnSpc>
              <a:spcBef>
                <a:spcPts val="560"/>
              </a:spcBef>
              <a:spcAft>
                <a:spcPts val="0"/>
              </a:spcAft>
              <a:buClr>
                <a:schemeClr val="dk1"/>
              </a:buClr>
              <a:buSzPts val="2800"/>
              <a:buChar char="•"/>
            </a:pPr>
            <a:r>
              <a:rPr lang="en-US" sz="2800">
                <a:solidFill>
                  <a:schemeClr val="dk1"/>
                </a:solidFill>
                <a:latin typeface="Calibri"/>
                <a:ea typeface="Calibri"/>
                <a:cs typeface="Calibri"/>
                <a:sym typeface="Calibri"/>
              </a:rPr>
              <a:t>European bankers developed merchant banking in USA</a:t>
            </a:r>
            <a:endParaRPr/>
          </a:p>
          <a:p>
            <a:pPr marL="342900" lvl="0" indent="-342900" algn="l" rtl="0">
              <a:lnSpc>
                <a:spcPct val="90000"/>
              </a:lnSpc>
              <a:spcBef>
                <a:spcPts val="560"/>
              </a:spcBef>
              <a:spcAft>
                <a:spcPts val="0"/>
              </a:spcAft>
              <a:buClr>
                <a:schemeClr val="dk1"/>
              </a:buClr>
              <a:buSzPts val="2800"/>
              <a:buChar char="•"/>
            </a:pPr>
            <a:r>
              <a:rPr lang="en-US" sz="2800">
                <a:solidFill>
                  <a:schemeClr val="dk1"/>
                </a:solidFill>
                <a:latin typeface="Calibri"/>
                <a:ea typeface="Calibri"/>
                <a:cs typeface="Calibri"/>
                <a:sym typeface="Calibri"/>
              </a:rPr>
              <a:t> In 1972, merchant banking started in south Africa </a:t>
            </a:r>
            <a:endParaRPr/>
          </a:p>
          <a:p>
            <a:pPr marL="342900" lvl="0" indent="-342900" algn="l" rtl="0">
              <a:lnSpc>
                <a:spcPct val="90000"/>
              </a:lnSpc>
              <a:spcBef>
                <a:spcPts val="560"/>
              </a:spcBef>
              <a:spcAft>
                <a:spcPts val="0"/>
              </a:spcAft>
              <a:buClr>
                <a:schemeClr val="dk1"/>
              </a:buClr>
              <a:buSzPts val="2800"/>
              <a:buChar char="•"/>
            </a:pPr>
            <a:r>
              <a:rPr lang="en-US" sz="2800">
                <a:solidFill>
                  <a:schemeClr val="dk1"/>
                </a:solidFill>
                <a:latin typeface="Calibri"/>
                <a:ea typeface="Calibri"/>
                <a:cs typeface="Calibri"/>
                <a:sym typeface="Calibri"/>
              </a:rPr>
              <a:t>In 1967, National Grindlays bank started merchant banking in India </a:t>
            </a:r>
            <a:endParaRPr/>
          </a:p>
          <a:p>
            <a:pPr marL="0" lvl="0" indent="0" algn="l" rtl="0">
              <a:lnSpc>
                <a:spcPct val="90000"/>
              </a:lnSpc>
              <a:spcBef>
                <a:spcPts val="480"/>
              </a:spcBef>
              <a:spcAft>
                <a:spcPts val="0"/>
              </a:spcAft>
              <a:buClr>
                <a:schemeClr val="dk1"/>
              </a:buClr>
              <a:buSzPts val="2400"/>
              <a:buNone/>
            </a:pPr>
            <a:endParaRPr sz="2400"/>
          </a:p>
          <a:p>
            <a:pPr marL="0" lvl="0" indent="0" algn="l" rtl="0">
              <a:lnSpc>
                <a:spcPct val="90000"/>
              </a:lnSpc>
              <a:spcBef>
                <a:spcPts val="640"/>
              </a:spcBef>
              <a:spcAft>
                <a:spcPts val="0"/>
              </a:spcAft>
              <a:buClr>
                <a:schemeClr val="dk1"/>
              </a:buClr>
              <a:buSzPts val="320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31859B"/>
              </a:buClr>
              <a:buSzPts val="4400"/>
              <a:buFont typeface="Arial"/>
              <a:buNone/>
            </a:pPr>
            <a:r>
              <a:rPr lang="en-US">
                <a:solidFill>
                  <a:srgbClr val="31859B"/>
                </a:solidFill>
                <a:latin typeface="Arial"/>
                <a:ea typeface="Arial"/>
                <a:cs typeface="Arial"/>
                <a:sym typeface="Arial"/>
              </a:rPr>
              <a:t>Merchant banking in India</a:t>
            </a:r>
            <a:endParaRPr>
              <a:solidFill>
                <a:srgbClr val="31859B"/>
              </a:solidFill>
              <a:latin typeface="Arial"/>
              <a:ea typeface="Arial"/>
              <a:cs typeface="Arial"/>
              <a:sym typeface="Arial"/>
            </a:endParaRPr>
          </a:p>
        </p:txBody>
      </p:sp>
      <p:sp>
        <p:nvSpPr>
          <p:cNvPr id="132" name="Google Shape;132;p8"/>
          <p:cNvSpPr txBox="1">
            <a:spLocks noGrp="1"/>
          </p:cNvSpPr>
          <p:nvPr>
            <p:ph type="body" idx="1"/>
          </p:nvPr>
        </p:nvSpPr>
        <p:spPr>
          <a:xfrm>
            <a:off x="457200" y="1600200"/>
            <a:ext cx="8229600" cy="4525963"/>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a:bodyPr>
          <a:lstStyle/>
          <a:p>
            <a:pPr marL="342900" lvl="0" indent="-342900" algn="l" rtl="0">
              <a:lnSpc>
                <a:spcPct val="80000"/>
              </a:lnSpc>
              <a:spcBef>
                <a:spcPts val="0"/>
              </a:spcBef>
              <a:spcAft>
                <a:spcPts val="0"/>
              </a:spcAft>
              <a:buClr>
                <a:schemeClr val="dk1"/>
              </a:buClr>
              <a:buSzPts val="2240"/>
              <a:buChar char="•"/>
            </a:pPr>
            <a:r>
              <a:rPr lang="en-US" sz="2240">
                <a:solidFill>
                  <a:schemeClr val="dk1"/>
                </a:solidFill>
                <a:latin typeface="Calibri"/>
                <a:ea typeface="Calibri"/>
                <a:cs typeface="Calibri"/>
                <a:sym typeface="Calibri"/>
              </a:rPr>
              <a:t>Till early 1960s, there was no merchant banking in Indian banking system.</a:t>
            </a:r>
            <a:endParaRPr/>
          </a:p>
          <a:p>
            <a:pPr marL="342900" lvl="0" indent="-342900" algn="l" rtl="0">
              <a:lnSpc>
                <a:spcPct val="80000"/>
              </a:lnSpc>
              <a:spcBef>
                <a:spcPts val="448"/>
              </a:spcBef>
              <a:spcAft>
                <a:spcPts val="0"/>
              </a:spcAft>
              <a:buClr>
                <a:schemeClr val="dk1"/>
              </a:buClr>
              <a:buSzPts val="2240"/>
              <a:buChar char="•"/>
            </a:pPr>
            <a:r>
              <a:rPr lang="en-US" sz="2240">
                <a:solidFill>
                  <a:schemeClr val="dk1"/>
                </a:solidFill>
                <a:latin typeface="Calibri"/>
                <a:ea typeface="Calibri"/>
                <a:cs typeface="Calibri"/>
                <a:sym typeface="Calibri"/>
              </a:rPr>
              <a:t>It was the Grindlays Bank which started merchant banking services in 1967. In 1967, the Reserve Bank of India(RBI) granted license to ‘The National Grindlays Bank’ to perform the services relating to issue management.</a:t>
            </a:r>
            <a:endParaRPr/>
          </a:p>
          <a:p>
            <a:pPr marL="342900" lvl="0" indent="-342900" algn="l" rtl="0">
              <a:lnSpc>
                <a:spcPct val="80000"/>
              </a:lnSpc>
              <a:spcBef>
                <a:spcPts val="448"/>
              </a:spcBef>
              <a:spcAft>
                <a:spcPts val="0"/>
              </a:spcAft>
              <a:buClr>
                <a:schemeClr val="dk1"/>
              </a:buClr>
              <a:buSzPts val="2240"/>
              <a:buChar char="•"/>
            </a:pPr>
            <a:r>
              <a:rPr lang="en-US" sz="2240">
                <a:solidFill>
                  <a:schemeClr val="dk1"/>
                </a:solidFill>
                <a:latin typeface="Calibri"/>
                <a:ea typeface="Calibri"/>
                <a:cs typeface="Calibri"/>
                <a:sym typeface="Calibri"/>
              </a:rPr>
              <a:t>On the recommendation of Banking commission, State Bank of India(SBI) became the first Indian Bank to start with the merchant banking activities in 1972-73.</a:t>
            </a:r>
            <a:endParaRPr/>
          </a:p>
          <a:p>
            <a:pPr marL="342900" lvl="0" indent="-342900" algn="l" rtl="0">
              <a:lnSpc>
                <a:spcPct val="80000"/>
              </a:lnSpc>
              <a:spcBef>
                <a:spcPts val="448"/>
              </a:spcBef>
              <a:spcAft>
                <a:spcPts val="0"/>
              </a:spcAft>
              <a:buClr>
                <a:schemeClr val="dk1"/>
              </a:buClr>
              <a:buSzPts val="2240"/>
              <a:buChar char="•"/>
            </a:pPr>
            <a:r>
              <a:rPr lang="en-US" sz="2240">
                <a:solidFill>
                  <a:schemeClr val="dk1"/>
                </a:solidFill>
                <a:latin typeface="Calibri"/>
                <a:ea typeface="Calibri"/>
                <a:cs typeface="Calibri"/>
                <a:sym typeface="Calibri"/>
              </a:rPr>
              <a:t>The other banks that followed the SBI were Central Bank of India, Bank of India, Syndicate Bank started merchant banking services in 1977.</a:t>
            </a:r>
            <a:endParaRPr/>
          </a:p>
          <a:p>
            <a:pPr marL="342900" lvl="0" indent="-342900" algn="l" rtl="0">
              <a:lnSpc>
                <a:spcPct val="80000"/>
              </a:lnSpc>
              <a:spcBef>
                <a:spcPts val="448"/>
              </a:spcBef>
              <a:spcAft>
                <a:spcPts val="0"/>
              </a:spcAft>
              <a:buClr>
                <a:schemeClr val="dk1"/>
              </a:buClr>
              <a:buSzPts val="2240"/>
              <a:buChar char="•"/>
            </a:pPr>
            <a:r>
              <a:rPr lang="en-US" sz="2240">
                <a:solidFill>
                  <a:schemeClr val="dk1"/>
                </a:solidFill>
                <a:latin typeface="Calibri"/>
                <a:ea typeface="Calibri"/>
                <a:cs typeface="Calibri"/>
                <a:sym typeface="Calibri"/>
              </a:rPr>
              <a:t>Among the development banks, ICICI Bank started merchant banking in 1973, followed by IFCI(1986) and  IDBI(1991).</a:t>
            </a:r>
            <a:endParaRPr sz="224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989</Words>
  <Application>Microsoft Office PowerPoint</Application>
  <PresentationFormat>On-screen Show (4:3)</PresentationFormat>
  <Paragraphs>166</Paragraphs>
  <Slides>24</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Abril Fatface</vt:lpstr>
      <vt:lpstr>Century Gothic</vt:lpstr>
      <vt:lpstr>Arial</vt:lpstr>
      <vt:lpstr>Calibri</vt:lpstr>
      <vt:lpstr>Office Theme</vt:lpstr>
      <vt:lpstr>Merchant Banking</vt:lpstr>
      <vt:lpstr>What do you mean by Merchant bank?</vt:lpstr>
      <vt:lpstr>Introduction</vt:lpstr>
      <vt:lpstr>PowerPoint Presentation</vt:lpstr>
      <vt:lpstr>Definition</vt:lpstr>
      <vt:lpstr>Features</vt:lpstr>
      <vt:lpstr>Objectives</vt:lpstr>
      <vt:lpstr>History </vt:lpstr>
      <vt:lpstr>Merchant banking in India</vt:lpstr>
      <vt:lpstr>Merchant bankers Commission</vt:lpstr>
      <vt:lpstr>Underwriting Commission</vt:lpstr>
      <vt:lpstr>Services of merchant banker</vt:lpstr>
      <vt:lpstr>PowerPoint Presentation</vt:lpstr>
      <vt:lpstr>PowerPoint Presentation</vt:lpstr>
      <vt:lpstr>PowerPoint Presentation</vt:lpstr>
      <vt:lpstr>Qualities of good merchant bankers</vt:lpstr>
      <vt:lpstr>Responsibilities of merchant bankers</vt:lpstr>
      <vt:lpstr>Guidelines for merchant bankers</vt:lpstr>
      <vt:lpstr>Scope of merchant banking in India </vt:lpstr>
      <vt:lpstr>Challenges</vt:lpstr>
      <vt:lpstr>Main merchant banking companies</vt:lpstr>
      <vt:lpstr>Key foreign players </vt:lpstr>
      <vt:lpstr>Conclusion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Merchant Banking</dc:title>
  <dc:creator>Windows User</dc:creator>
  <cp:lastModifiedBy>VIJAYA BALAJI</cp:lastModifiedBy>
  <cp:revision>3</cp:revision>
  <dcterms:created xsi:type="dcterms:W3CDTF">2018-07-23T14:06:24Z</dcterms:created>
  <dcterms:modified xsi:type="dcterms:W3CDTF">2021-07-05T03:18:56Z</dcterms:modified>
</cp:coreProperties>
</file>